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6"/>
  </p:notesMasterIdLst>
  <p:handoutMasterIdLst>
    <p:handoutMasterId r:id="rId17"/>
  </p:handoutMasterIdLst>
  <p:sldIdLst>
    <p:sldId id="256" r:id="rId5"/>
    <p:sldId id="533" r:id="rId6"/>
    <p:sldId id="539" r:id="rId7"/>
    <p:sldId id="534" r:id="rId8"/>
    <p:sldId id="535" r:id="rId9"/>
    <p:sldId id="537" r:id="rId10"/>
    <p:sldId id="536" r:id="rId11"/>
    <p:sldId id="542" r:id="rId12"/>
    <p:sldId id="538" r:id="rId13"/>
    <p:sldId id="540" r:id="rId14"/>
    <p:sldId id="54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8" pos="4033" userDrawn="1">
          <p15:clr>
            <a:srgbClr val="A4A3A4"/>
          </p15:clr>
        </p15:guide>
        <p15:guide id="19"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y Scowen" initials="LS" lastIdx="1" clrIdx="0">
    <p:extLst>
      <p:ext uri="{19B8F6BF-5375-455C-9EA6-DF929625EA0E}">
        <p15:presenceInfo xmlns:p15="http://schemas.microsoft.com/office/powerpoint/2012/main" userId="Lucy Scowen" providerId="None"/>
      </p:ext>
    </p:extLst>
  </p:cmAuthor>
  <p:cmAuthor id="2" name="Qi Pan" initials="QP" lastIdx="1" clrIdx="1">
    <p:extLst>
      <p:ext uri="{19B8F6BF-5375-455C-9EA6-DF929625EA0E}">
        <p15:presenceInfo xmlns:p15="http://schemas.microsoft.com/office/powerpoint/2012/main" userId="Qi P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BCB7"/>
    <a:srgbClr val="F36633"/>
    <a:srgbClr val="BDBCC1"/>
    <a:srgbClr val="BCBBC0"/>
    <a:srgbClr val="BFBEC3"/>
    <a:srgbClr val="B9B8BD"/>
    <a:srgbClr val="B8B7BC"/>
    <a:srgbClr val="BBBABF"/>
    <a:srgbClr val="BAB9BE"/>
    <a:srgbClr val="BEBD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432" y="52"/>
      </p:cViewPr>
      <p:guideLst>
        <p:guide pos="4033"/>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D0C946-25C4-42F6-8FFB-E446682AE7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66706A3C-12A2-4969-8792-D074DBE633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EC06C6-81AA-4312-8210-3624E347C619}" type="datetimeFigureOut">
              <a:rPr lang="en-US" smtClean="0">
                <a:latin typeface="Arial" panose="020B0604020202020204" pitchFamily="34" charset="0"/>
              </a:rPr>
              <a:t>6/27/2022</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4829E4E0-62A1-4E1B-9A12-0E6D3AB048C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FAA33D9E-B3F0-44E4-A7DC-BE913E0D5A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8BE586-3AE4-4858-A740-15CF0D6CC80B}"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024708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328C4C-1098-4C09-A118-9269308541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a:extLst>
              <a:ext uri="{FF2B5EF4-FFF2-40B4-BE49-F238E27FC236}">
                <a16:creationId xmlns:a16="http://schemas.microsoft.com/office/drawing/2014/main" id="{6AA15325-F7F0-4481-80A9-6049752A6F1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F6B5A5E5-B30F-4134-80ED-E23D12537EE2}" type="datetimeFigureOut">
              <a:rPr lang="en-US" smtClean="0"/>
              <a:pPr/>
              <a:t>6/27/2022</a:t>
            </a:fld>
            <a:endParaRPr lang="en-US"/>
          </a:p>
        </p:txBody>
      </p:sp>
      <p:sp>
        <p:nvSpPr>
          <p:cNvPr id="4" name="Slide Image Placeholder 3">
            <a:extLst>
              <a:ext uri="{FF2B5EF4-FFF2-40B4-BE49-F238E27FC236}">
                <a16:creationId xmlns:a16="http://schemas.microsoft.com/office/drawing/2014/main" id="{F323BBAB-9D6D-4438-93E7-FEB4C8637D1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C98A2CFE-461A-456D-AA16-943D938E412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93D60C1-D614-4A13-B0CA-0B412D39EA3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51D2B1B0-1972-4905-8746-D560612086C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9F33D52D-3878-4D22-9B51-A5E4D9150AC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600" b="0" i="0" kern="1200">
        <a:solidFill>
          <a:schemeClr val="tx1"/>
        </a:solidFill>
        <a:latin typeface="Arial" panose="020B0604020202020204" pitchFamily="34" charset="0"/>
        <a:ea typeface="+mn-ea"/>
        <a:cs typeface="+mn-cs"/>
      </a:defRPr>
    </a:lvl1pPr>
    <a:lvl2pPr marL="228600" algn="l" defTabSz="457200" rtl="0" eaLnBrk="1" latinLnBrk="0" hangingPunct="1">
      <a:defRPr sz="600" b="0" i="0" kern="1200">
        <a:solidFill>
          <a:schemeClr val="tx1"/>
        </a:solidFill>
        <a:latin typeface="Arial" panose="020B0604020202020204" pitchFamily="34" charset="0"/>
        <a:ea typeface="+mn-ea"/>
        <a:cs typeface="+mn-cs"/>
      </a:defRPr>
    </a:lvl2pPr>
    <a:lvl3pPr marL="457200" algn="l" defTabSz="457200" rtl="0" eaLnBrk="1" latinLnBrk="0" hangingPunct="1">
      <a:defRPr sz="600" b="0" i="0" kern="1200">
        <a:solidFill>
          <a:schemeClr val="tx1"/>
        </a:solidFill>
        <a:latin typeface="Arial" panose="020B0604020202020204" pitchFamily="34" charset="0"/>
        <a:ea typeface="+mn-ea"/>
        <a:cs typeface="+mn-cs"/>
      </a:defRPr>
    </a:lvl3pPr>
    <a:lvl4pPr marL="685800" algn="l" defTabSz="457200" rtl="0" eaLnBrk="1" latinLnBrk="0" hangingPunct="1">
      <a:defRPr sz="600" b="0" i="0" kern="1200">
        <a:solidFill>
          <a:schemeClr val="tx1"/>
        </a:solidFill>
        <a:latin typeface="Arial" panose="020B0604020202020204" pitchFamily="34" charset="0"/>
        <a:ea typeface="+mn-ea"/>
        <a:cs typeface="+mn-cs"/>
      </a:defRPr>
    </a:lvl4pPr>
    <a:lvl5pPr marL="914400" algn="l" defTabSz="457200" rtl="0" eaLnBrk="1" latinLnBrk="0" hangingPunct="1">
      <a:defRPr sz="600" b="0" i="0" kern="1200">
        <a:solidFill>
          <a:schemeClr val="tx1"/>
        </a:solidFill>
        <a:latin typeface="Arial" panose="020B0604020202020204" pitchFamily="34" charset="0"/>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1" name="Text Placeholder 2"/>
          <p:cNvSpPr>
            <a:spLocks noGrp="1"/>
          </p:cNvSpPr>
          <p:nvPr>
            <p:ph type="body" sz="quarter" idx="13" hasCustomPrompt="1"/>
          </p:nvPr>
        </p:nvSpPr>
        <p:spPr>
          <a:xfrm>
            <a:off x="365456" y="1303338"/>
            <a:ext cx="11460701" cy="399600"/>
          </a:xfrm>
          <a:prstGeom prst="rect">
            <a:avLst/>
          </a:prstGeom>
        </p:spPr>
        <p:txBody>
          <a:bodyPr lIns="0" tIns="72000" rIns="0" bIns="72000" anchor="t" anchorCtr="0">
            <a:noAutofit/>
          </a:bodyPr>
          <a:lstStyle>
            <a:lvl1pPr marL="0" indent="0">
              <a:spcBef>
                <a:spcPts val="0"/>
              </a:spcBef>
              <a:spcAft>
                <a:spcPts val="0"/>
              </a:spcAft>
              <a:buNone/>
              <a:defRPr sz="2400" b="1">
                <a:solidFill>
                  <a:schemeClr val="tx2"/>
                </a:solidFill>
              </a:defRPr>
            </a:lvl1pPr>
            <a:lvl2pPr marL="361942" indent="0">
              <a:buNone/>
              <a:defRPr/>
            </a:lvl2pPr>
            <a:lvl3pPr marL="711182" indent="0">
              <a:buNone/>
              <a:defRPr/>
            </a:lvl3pPr>
            <a:lvl4pPr marL="1087939" indent="0">
              <a:buNone/>
              <a:defRPr/>
            </a:lvl4pPr>
            <a:lvl5pPr marL="1473163" indent="0">
              <a:buNone/>
              <a:defRPr/>
            </a:lvl5pPr>
          </a:lstStyle>
          <a:p>
            <a:pPr lvl="0"/>
            <a:r>
              <a:rPr lang="en-GB"/>
              <a:t>Click to enter subheading text </a:t>
            </a:r>
          </a:p>
        </p:txBody>
      </p:sp>
      <p:sp>
        <p:nvSpPr>
          <p:cNvPr id="16" name="Text Placeholder 5"/>
          <p:cNvSpPr>
            <a:spLocks noGrp="1"/>
          </p:cNvSpPr>
          <p:nvPr>
            <p:ph type="body" sz="quarter" idx="18" hasCustomPrompt="1"/>
          </p:nvPr>
        </p:nvSpPr>
        <p:spPr>
          <a:xfrm>
            <a:off x="365125" y="5792438"/>
            <a:ext cx="11460164" cy="298800"/>
          </a:xfrm>
          <a:prstGeom prst="rect">
            <a:avLst/>
          </a:prstGeom>
        </p:spPr>
        <p:txBody>
          <a:bodyPr wrap="square" lIns="0" tIns="72000" rIns="0" bIns="72000" anchor="b"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C475D1F-3C7D-443F-9C73-9160E439AE1B}"/>
              </a:ext>
            </a:extLst>
          </p:cNvPr>
          <p:cNvSpPr>
            <a:spLocks noGrp="1"/>
          </p:cNvSpPr>
          <p:nvPr>
            <p:ph type="dt" sz="half" idx="20"/>
          </p:nvPr>
        </p:nvSpPr>
        <p:spPr/>
        <p:txBody>
          <a:bodyPr/>
          <a:lstStyle/>
          <a:p>
            <a:fld id="{5C36D2BF-D8B1-4705-ABD7-209D78E9EBFF}" type="datetime4">
              <a:rPr lang="en-GB" smtClean="0"/>
              <a:t>27 June 2022</a:t>
            </a:fld>
            <a:endParaRPr lang="en-GB"/>
          </a:p>
        </p:txBody>
      </p:sp>
      <p:sp>
        <p:nvSpPr>
          <p:cNvPr id="4" name="Footer Placeholder 3">
            <a:extLst>
              <a:ext uri="{FF2B5EF4-FFF2-40B4-BE49-F238E27FC236}">
                <a16:creationId xmlns:a16="http://schemas.microsoft.com/office/drawing/2014/main" id="{8E10FAE2-40C5-48E8-A896-0682681B6AC4}"/>
              </a:ext>
            </a:extLst>
          </p:cNvPr>
          <p:cNvSpPr>
            <a:spLocks noGrp="1"/>
          </p:cNvSpPr>
          <p:nvPr>
            <p:ph type="ftr" sz="quarter" idx="21"/>
          </p:nvPr>
        </p:nvSpPr>
        <p:spPr/>
        <p:txBody>
          <a:bodyPr/>
          <a:lstStyle/>
          <a:p>
            <a:endParaRPr lang="en-GB"/>
          </a:p>
        </p:txBody>
      </p:sp>
      <p:sp>
        <p:nvSpPr>
          <p:cNvPr id="8" name="Slide Number Placeholder 7">
            <a:extLst>
              <a:ext uri="{FF2B5EF4-FFF2-40B4-BE49-F238E27FC236}">
                <a16:creationId xmlns:a16="http://schemas.microsoft.com/office/drawing/2014/main" id="{2AF230C5-C173-4CDF-8F46-DDF8D7240B63}"/>
              </a:ext>
            </a:extLst>
          </p:cNvPr>
          <p:cNvSpPr>
            <a:spLocks noGrp="1"/>
          </p:cNvSpPr>
          <p:nvPr>
            <p:ph type="sldNum" sz="quarter" idx="22"/>
          </p:nvPr>
        </p:nvSpPr>
        <p:spPr/>
        <p:txBody>
          <a:bodyPr/>
          <a:lstStyle/>
          <a:p>
            <a:fld id="{9F9F533D-B52E-4A2F-BF72-0ADD2D94BD75}" type="slidenum">
              <a:rPr lang="en-GB" smtClean="0"/>
              <a:pPr/>
              <a:t>‹#›</a:t>
            </a:fld>
            <a:endParaRPr lang="en-GB"/>
          </a:p>
        </p:txBody>
      </p:sp>
      <p:sp>
        <p:nvSpPr>
          <p:cNvPr id="5" name="Text Placeholder 4">
            <a:extLst>
              <a:ext uri="{FF2B5EF4-FFF2-40B4-BE49-F238E27FC236}">
                <a16:creationId xmlns:a16="http://schemas.microsoft.com/office/drawing/2014/main" id="{81E07AE8-19F2-04D9-93C9-C4F2357C2ADF}"/>
              </a:ext>
            </a:extLst>
          </p:cNvPr>
          <p:cNvSpPr>
            <a:spLocks noGrp="1"/>
          </p:cNvSpPr>
          <p:nvPr>
            <p:ph type="body" sz="quarter" idx="23" hasCustomPrompt="1"/>
          </p:nvPr>
        </p:nvSpPr>
        <p:spPr>
          <a:xfrm>
            <a:off x="365125" y="1702938"/>
            <a:ext cx="11460163" cy="4089850"/>
          </a:xfrm>
        </p:spPr>
        <p:txBody>
          <a:bodyPr lIns="0" tIns="180000" rIns="0" bIns="180000">
            <a:noAutofit/>
          </a:bodyPr>
          <a:lstStyle>
            <a:lvl1pPr>
              <a:defRPr/>
            </a:lvl1pPr>
          </a:lstStyle>
          <a:p>
            <a:pPr lvl="0"/>
            <a:r>
              <a:rPr lang="en-US"/>
              <a:t>Click to edit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E4BDB392-CCE1-B2F2-5843-4AF9AE7D4921}"/>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29D93444-D1FE-4C3C-7B81-D2693144C1F0}"/>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45A9796-316D-7A43-F981-F6A071B72BB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512332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D179B60-1587-941E-A723-1C3CC5C0E0E2}"/>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Title 1"/>
          <p:cNvSpPr>
            <a:spLocks noGrp="1"/>
          </p:cNvSpPr>
          <p:nvPr>
            <p:ph type="ctrTitle" hasCustomPrompt="1"/>
          </p:nvPr>
        </p:nvSpPr>
        <p:spPr>
          <a:xfrm>
            <a:off x="520700" y="5010784"/>
            <a:ext cx="11150600" cy="548009"/>
          </a:xfrm>
          <a:prstGeom prst="rect">
            <a:avLst/>
          </a:prstGeom>
        </p:spPr>
        <p:txBody>
          <a:bodyPr anchor="b" anchorCtr="0">
            <a:normAutofit/>
          </a:bodyPr>
          <a:lstStyle>
            <a:lvl1pPr>
              <a:lnSpc>
                <a:spcPct val="100000"/>
              </a:lnSpc>
              <a:defRPr sz="3600">
                <a:solidFill>
                  <a:schemeClr val="bg1"/>
                </a:solidFill>
              </a:defRPr>
            </a:lvl1pPr>
          </a:lstStyle>
          <a:p>
            <a:r>
              <a:rPr lang="en-GB"/>
              <a:t>Click to enter presentation title</a:t>
            </a:r>
          </a:p>
        </p:txBody>
      </p:sp>
      <p:sp>
        <p:nvSpPr>
          <p:cNvPr id="20" name="Subtitle 2"/>
          <p:cNvSpPr>
            <a:spLocks noGrp="1"/>
          </p:cNvSpPr>
          <p:nvPr>
            <p:ph type="subTitle" idx="1" hasCustomPrompt="1"/>
          </p:nvPr>
        </p:nvSpPr>
        <p:spPr>
          <a:xfrm>
            <a:off x="520700" y="5558794"/>
            <a:ext cx="11150600" cy="475200"/>
          </a:xfrm>
          <a:prstGeom prst="rect">
            <a:avLst/>
          </a:prstGeom>
        </p:spPr>
        <p:txBody>
          <a:bodyPr wrap="square" lIns="0" tIns="0" rIns="0" bIns="0" anchor="t" anchorCtr="0">
            <a:normAutofit/>
          </a:bodyPr>
          <a:lstStyle>
            <a:lvl1pPr marL="0" indent="0" algn="l">
              <a:spcBef>
                <a:spcPts val="0"/>
              </a:spcBef>
              <a:spcAft>
                <a:spcPts val="0"/>
              </a:spcAft>
              <a:buNone/>
              <a:defRPr sz="24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subtitle / presenter name</a:t>
            </a:r>
          </a:p>
        </p:txBody>
      </p:sp>
      <p:sp>
        <p:nvSpPr>
          <p:cNvPr id="5" name="Rectangle 4">
            <a:extLst>
              <a:ext uri="{FF2B5EF4-FFF2-40B4-BE49-F238E27FC236}">
                <a16:creationId xmlns:a16="http://schemas.microsoft.com/office/drawing/2014/main" id="{B081E81C-A3CE-333A-79BA-25D8F93FB564}"/>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rgbClr val="FFFFFF"/>
                </a:solidFill>
                <a:latin typeface="+mn-lt"/>
              </a:rPr>
              <a:t>gsk.com</a:t>
            </a:r>
          </a:p>
        </p:txBody>
      </p:sp>
      <p:pic>
        <p:nvPicPr>
          <p:cNvPr id="7" name="Graphic 6">
            <a:extLst>
              <a:ext uri="{FF2B5EF4-FFF2-40B4-BE49-F238E27FC236}">
                <a16:creationId xmlns:a16="http://schemas.microsoft.com/office/drawing/2014/main" id="{8E1FA932-514A-C951-F952-F8A43667EA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94470" y="243283"/>
            <a:ext cx="159543" cy="159543"/>
          </a:xfrm>
          <a:prstGeom prst="rect">
            <a:avLst/>
          </a:prstGeom>
        </p:spPr>
      </p:pic>
      <p:sp>
        <p:nvSpPr>
          <p:cNvPr id="9" name="Text Placeholder 8">
            <a:extLst>
              <a:ext uri="{FF2B5EF4-FFF2-40B4-BE49-F238E27FC236}">
                <a16:creationId xmlns:a16="http://schemas.microsoft.com/office/drawing/2014/main" id="{C04D693C-2F89-1D26-FDEF-3BF8AB9EE532}"/>
              </a:ext>
            </a:extLst>
          </p:cNvPr>
          <p:cNvSpPr>
            <a:spLocks noGrp="1"/>
          </p:cNvSpPr>
          <p:nvPr>
            <p:ph type="body" sz="quarter" idx="11" hasCustomPrompt="1"/>
          </p:nvPr>
        </p:nvSpPr>
        <p:spPr>
          <a:xfrm>
            <a:off x="501650" y="230188"/>
            <a:ext cx="1817688" cy="163512"/>
          </a:xfrm>
        </p:spPr>
        <p:txBody>
          <a:bodyPr lIns="0" tIns="72000" rIns="0" bIns="72000" anchor="ctr">
            <a:noAutofit/>
          </a:bodyPr>
          <a:lstStyle>
            <a:lvl1pPr marL="0" indent="0">
              <a:buNone/>
              <a:defRPr sz="1000" b="1">
                <a:solidFill>
                  <a:schemeClr val="bg1"/>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pic>
        <p:nvPicPr>
          <p:cNvPr id="11" name="Graphic 10">
            <a:extLst>
              <a:ext uri="{FF2B5EF4-FFF2-40B4-BE49-F238E27FC236}">
                <a16:creationId xmlns:a16="http://schemas.microsoft.com/office/drawing/2014/main" id="{6CD1A09A-E74F-DDD9-A7A4-4FD32035ACFA}"/>
              </a:ext>
            </a:extLst>
          </p:cNvPr>
          <p:cNvPicPr>
            <a:picLocks noChangeAspect="1"/>
          </p:cNvPicPr>
          <p:nvPr userDrawn="1"/>
        </p:nvPicPr>
        <p:blipFill>
          <a:blip r:embed="rId5" cstate="print">
            <a:lum bright="10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44399" y="2100263"/>
            <a:ext cx="5303202" cy="1598612"/>
          </a:xfrm>
          <a:prstGeom prst="rect">
            <a:avLst/>
          </a:prstGeom>
        </p:spPr>
      </p:pic>
    </p:spTree>
    <p:extLst>
      <p:ext uri="{BB962C8B-B14F-4D97-AF65-F5344CB8AC3E}">
        <p14:creationId xmlns:p14="http://schemas.microsoft.com/office/powerpoint/2010/main" val="3665715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Gradient with separation">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2B073A1-B8CC-5687-E542-099A2C0553D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503" r="5270" b="12855"/>
          <a:stretch/>
        </p:blipFill>
        <p:spPr>
          <a:xfrm>
            <a:off x="0" y="-1"/>
            <a:ext cx="12192000" cy="6858001"/>
          </a:xfrm>
          <a:prstGeom prst="rect">
            <a:avLst/>
          </a:prstGeom>
        </p:spPr>
      </p:pic>
      <p:pic>
        <p:nvPicPr>
          <p:cNvPr id="10" name="Graphic 9">
            <a:extLst>
              <a:ext uri="{FF2B5EF4-FFF2-40B4-BE49-F238E27FC236}">
                <a16:creationId xmlns:a16="http://schemas.microsoft.com/office/drawing/2014/main" id="{962C6EB8-346E-CF0A-4910-BF10C12EC7C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25331"/>
          <a:stretch/>
        </p:blipFill>
        <p:spPr>
          <a:xfrm>
            <a:off x="4874895" y="0"/>
            <a:ext cx="7317105" cy="6869758"/>
          </a:xfrm>
          <a:prstGeom prst="rect">
            <a:avLst/>
          </a:prstGeom>
        </p:spPr>
      </p:pic>
    </p:spTree>
    <p:extLst>
      <p:ext uri="{BB962C8B-B14F-4D97-AF65-F5344CB8AC3E}">
        <p14:creationId xmlns:p14="http://schemas.microsoft.com/office/powerpoint/2010/main" val="39408150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319338" y="6343650"/>
            <a:ext cx="5600700" cy="269875"/>
          </a:xfrm>
          <a:prstGeom prst="rect">
            <a:avLst/>
          </a:prstGeom>
        </p:spPr>
        <p:txBody>
          <a:bodyPr vert="horz" lIns="0" tIns="0" rIns="0" bIns="0" rtlCol="0" anchor="b" anchorCtr="0">
            <a:normAutofit/>
          </a:bodyPr>
          <a:lstStyle>
            <a:lvl1pPr algn="l">
              <a:defRPr sz="1200">
                <a:solidFill>
                  <a:schemeClr val="tx1"/>
                </a:solidFill>
              </a:defRPr>
            </a:lvl1pPr>
          </a:lstStyle>
          <a:p>
            <a:endParaRPr lang="en-GB"/>
          </a:p>
        </p:txBody>
      </p:sp>
      <p:sp>
        <p:nvSpPr>
          <p:cNvPr id="6" name="Slide Number Placeholder 5"/>
          <p:cNvSpPr>
            <a:spLocks noGrp="1"/>
          </p:cNvSpPr>
          <p:nvPr>
            <p:ph type="sldNum" sz="quarter" idx="4"/>
          </p:nvPr>
        </p:nvSpPr>
        <p:spPr>
          <a:xfrm>
            <a:off x="11285288" y="6343650"/>
            <a:ext cx="540000" cy="269875"/>
          </a:xfrm>
          <a:prstGeom prst="rect">
            <a:avLst/>
          </a:prstGeom>
        </p:spPr>
        <p:txBody>
          <a:bodyPr vert="horz" lIns="0" tIns="0" rIns="0" bIns="0" rtlCol="0" anchor="b" anchorCtr="0">
            <a:normAutofit/>
          </a:bodyPr>
          <a:lstStyle>
            <a:lvl1pPr algn="r">
              <a:defRPr sz="1000">
                <a:solidFill>
                  <a:schemeClr val="tx1"/>
                </a:solidFill>
              </a:defRPr>
            </a:lvl1pPr>
          </a:lstStyle>
          <a:p>
            <a:fld id="{9F9F533D-B52E-4A2F-BF72-0ADD2D94BD75}" type="slidenum">
              <a:rPr lang="en-GB" smtClean="0"/>
              <a:pPr/>
              <a:t>‹#›</a:t>
            </a:fld>
            <a:endParaRPr lang="en-GB"/>
          </a:p>
        </p:txBody>
      </p:sp>
      <p:sp>
        <p:nvSpPr>
          <p:cNvPr id="4" name="Title Placeholder 3"/>
          <p:cNvSpPr>
            <a:spLocks noGrp="1"/>
          </p:cNvSpPr>
          <p:nvPr>
            <p:ph type="title"/>
          </p:nvPr>
        </p:nvSpPr>
        <p:spPr>
          <a:xfrm>
            <a:off x="365125" y="242888"/>
            <a:ext cx="11460163" cy="430887"/>
          </a:xfrm>
          <a:prstGeom prst="rect">
            <a:avLst/>
          </a:prstGeom>
        </p:spPr>
        <p:txBody>
          <a:bodyPr vert="horz" lIns="0" tIns="0" rIns="0" bIns="0" rtlCol="0" anchor="b" anchorCtr="0">
            <a:normAutofit/>
          </a:bodyPr>
          <a:lstStyle/>
          <a:p>
            <a:r>
              <a:rPr lang="en-GB"/>
              <a:t>Click to enter slide title</a:t>
            </a:r>
          </a:p>
        </p:txBody>
      </p:sp>
      <p:sp>
        <p:nvSpPr>
          <p:cNvPr id="7" name="Date Placeholder 6"/>
          <p:cNvSpPr>
            <a:spLocks noGrp="1"/>
          </p:cNvSpPr>
          <p:nvPr>
            <p:ph type="dt" sz="half" idx="2"/>
          </p:nvPr>
        </p:nvSpPr>
        <p:spPr>
          <a:xfrm>
            <a:off x="8172450" y="6343650"/>
            <a:ext cx="2776537" cy="269875"/>
          </a:xfrm>
          <a:prstGeom prst="rect">
            <a:avLst/>
          </a:prstGeom>
        </p:spPr>
        <p:txBody>
          <a:bodyPr vert="horz" lIns="0" tIns="0" rIns="0" bIns="0" rtlCol="0" anchor="b" anchorCtr="0">
            <a:normAutofit/>
          </a:bodyPr>
          <a:lstStyle>
            <a:lvl1pPr algn="r">
              <a:defRPr sz="1000">
                <a:solidFill>
                  <a:schemeClr val="tx1"/>
                </a:solidFill>
              </a:defRPr>
            </a:lvl1pPr>
          </a:lstStyle>
          <a:p>
            <a:fld id="{346B58B4-0D72-4C8B-9355-854FB5782278}" type="datetime4">
              <a:rPr lang="en-GB" smtClean="0"/>
              <a:t>27 June 2022</a:t>
            </a:fld>
            <a:endParaRPr lang="en-GB"/>
          </a:p>
        </p:txBody>
      </p:sp>
      <p:sp>
        <p:nvSpPr>
          <p:cNvPr id="8" name="Text Placeholder 2">
            <a:extLst>
              <a:ext uri="{FF2B5EF4-FFF2-40B4-BE49-F238E27FC236}">
                <a16:creationId xmlns:a16="http://schemas.microsoft.com/office/drawing/2014/main" id="{BBC2AD35-7761-4742-BEF1-3D0CAD2E1DED}"/>
              </a:ext>
            </a:extLst>
          </p:cNvPr>
          <p:cNvSpPr>
            <a:spLocks noGrp="1"/>
          </p:cNvSpPr>
          <p:nvPr>
            <p:ph type="body" idx="1"/>
          </p:nvPr>
        </p:nvSpPr>
        <p:spPr>
          <a:xfrm>
            <a:off x="365125" y="1303338"/>
            <a:ext cx="11460163" cy="4787899"/>
          </a:xfrm>
          <a:prstGeom prst="rect">
            <a:avLst/>
          </a:prstGeom>
        </p:spPr>
        <p:txBody>
          <a:bodyPr vert="horz" lIns="180000" tIns="180000" rIns="180000" bIns="180000" rtlCol="0">
            <a:normAutofit/>
          </a:bodyPr>
          <a:lstStyle/>
          <a:p>
            <a:pPr lvl="0"/>
            <a:r>
              <a:rPr lang="en-GB"/>
              <a:t>Click to enter text content.</a:t>
            </a:r>
            <a:br>
              <a:rPr lang="en-GB"/>
            </a:br>
            <a:r>
              <a:rPr lang="en-GB"/>
              <a:t>To increase bullet level, select your text &gt; press ‘Tab’.</a:t>
            </a:r>
            <a:br>
              <a:rPr lang="en-GB"/>
            </a:br>
            <a:r>
              <a:rPr lang="en-GB"/>
              <a:t>To decrease bullet level, select your text &gt; press ‘Shift’ + ‘Tab’.</a:t>
            </a:r>
            <a:br>
              <a:rPr lang="en-GB"/>
            </a:br>
            <a:r>
              <a:rPr lang="en-GB"/>
              <a:t>To remove bullet levels, select your text &gt; right click &gt; press ‘bullets’.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a:p>
            <a:pPr lvl="4"/>
            <a:endParaRPr lang="en-GB"/>
          </a:p>
        </p:txBody>
      </p:sp>
      <p:pic>
        <p:nvPicPr>
          <p:cNvPr id="26" name="Graphic 25">
            <a:extLst>
              <a:ext uri="{FF2B5EF4-FFF2-40B4-BE49-F238E27FC236}">
                <a16:creationId xmlns:a16="http://schemas.microsoft.com/office/drawing/2014/main" id="{7B7C2D6E-A9EC-414F-8A58-3207DA98D6C5}"/>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6239" y="6354213"/>
            <a:ext cx="820737" cy="247406"/>
          </a:xfrm>
          <a:prstGeom prst="rect">
            <a:avLst/>
          </a:prstGeom>
        </p:spPr>
      </p:pic>
    </p:spTree>
    <p:extLst>
      <p:ext uri="{BB962C8B-B14F-4D97-AF65-F5344CB8AC3E}">
        <p14:creationId xmlns:p14="http://schemas.microsoft.com/office/powerpoint/2010/main" val="4260756284"/>
      </p:ext>
    </p:extLst>
  </p:cSld>
  <p:clrMap bg1="lt1" tx1="dk1" bg2="lt2" tx2="dk2" accent1="accent1" accent2="accent2" accent3="accent3" accent4="accent4" accent5="accent5" accent6="accent6" hlink="hlink" folHlink="folHlink"/>
  <p:sldLayoutIdLst>
    <p:sldLayoutId id="2147483665" r:id="rId1"/>
    <p:sldLayoutId id="2147483769" r:id="rId2"/>
    <p:sldLayoutId id="2147483907" r:id="rId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p:txStyles>
    <p:titleStyle>
      <a:lvl1pPr algn="l" defTabSz="1219170" rtl="0" eaLnBrk="1" latinLnBrk="0" hangingPunct="1">
        <a:lnSpc>
          <a:spcPct val="100000"/>
        </a:lnSpc>
        <a:spcBef>
          <a:spcPct val="0"/>
        </a:spcBef>
        <a:buNone/>
        <a:defRPr sz="2800" b="1" kern="1200">
          <a:solidFill>
            <a:schemeClr val="tx2"/>
          </a:solidFill>
          <a:latin typeface="+mj-lt"/>
          <a:ea typeface="+mj-ea"/>
          <a:cs typeface="+mj-cs"/>
        </a:defRPr>
      </a:lvl1pPr>
    </p:titleStyle>
    <p:body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A6A6A6"/>
          </p15:clr>
        </p15:guide>
        <p15:guide id="2" pos="7680" userDrawn="1">
          <p15:clr>
            <a:srgbClr val="A6A6A6"/>
          </p15:clr>
        </p15:guide>
        <p15:guide id="3" pos="230" userDrawn="1">
          <p15:clr>
            <a:srgbClr val="A6A6A6"/>
          </p15:clr>
        </p15:guide>
        <p15:guide id="4" pos="1301" userDrawn="1">
          <p15:clr>
            <a:srgbClr val="A6A6A6"/>
          </p15:clr>
        </p15:guide>
        <p15:guide id="5" pos="1461" userDrawn="1">
          <p15:clr>
            <a:srgbClr val="A6A6A6"/>
          </p15:clr>
        </p15:guide>
        <p15:guide id="6" pos="2531" userDrawn="1">
          <p15:clr>
            <a:srgbClr val="A6A6A6"/>
          </p15:clr>
        </p15:guide>
        <p15:guide id="7" pos="2690" userDrawn="1">
          <p15:clr>
            <a:srgbClr val="A6A6A6"/>
          </p15:clr>
        </p15:guide>
        <p15:guide id="8" pos="3759" userDrawn="1">
          <p15:clr>
            <a:srgbClr val="A6A6A6"/>
          </p15:clr>
        </p15:guide>
        <p15:guide id="9" pos="3920" userDrawn="1">
          <p15:clr>
            <a:srgbClr val="A6A6A6"/>
          </p15:clr>
        </p15:guide>
        <p15:guide id="10" pos="4989" userDrawn="1">
          <p15:clr>
            <a:srgbClr val="A6A6A6"/>
          </p15:clr>
        </p15:guide>
        <p15:guide id="11" pos="5148" userDrawn="1">
          <p15:clr>
            <a:srgbClr val="A6A6A6"/>
          </p15:clr>
        </p15:guide>
        <p15:guide id="12" pos="6218" userDrawn="1">
          <p15:clr>
            <a:srgbClr val="A6A6A6"/>
          </p15:clr>
        </p15:guide>
        <p15:guide id="13" pos="6378" userDrawn="1">
          <p15:clr>
            <a:srgbClr val="A6A6A6"/>
          </p15:clr>
        </p15:guide>
        <p15:guide id="14" pos="7449" userDrawn="1">
          <p15:clr>
            <a:srgbClr val="A6A6A6"/>
          </p15:clr>
        </p15:guide>
        <p15:guide id="15" orient="horz" userDrawn="1">
          <p15:clr>
            <a:srgbClr val="A6A6A6"/>
          </p15:clr>
        </p15:guide>
        <p15:guide id="16" orient="horz" pos="4315" userDrawn="1">
          <p15:clr>
            <a:srgbClr val="A6A6A6"/>
          </p15:clr>
        </p15:guide>
        <p15:guide id="17" orient="horz" pos="153" userDrawn="1">
          <p15:clr>
            <a:srgbClr val="A6A6A6"/>
          </p15:clr>
        </p15:guide>
        <p15:guide id="18" orient="horz" pos="686" userDrawn="1">
          <p15:clr>
            <a:srgbClr val="A6A6A6"/>
          </p15:clr>
        </p15:guide>
        <p15:guide id="19" orient="horz" pos="821" userDrawn="1">
          <p15:clr>
            <a:srgbClr val="A6A6A6"/>
          </p15:clr>
        </p15:guide>
        <p15:guide id="20" orient="horz" pos="1323" userDrawn="1">
          <p15:clr>
            <a:srgbClr val="A6A6A6"/>
          </p15:clr>
        </p15:guide>
        <p15:guide id="21" orient="horz" pos="2330" userDrawn="1">
          <p15:clr>
            <a:srgbClr val="A6A6A6"/>
          </p15:clr>
        </p15:guide>
        <p15:guide id="22" orient="horz" pos="3335" userDrawn="1">
          <p15:clr>
            <a:srgbClr val="A6A6A6"/>
          </p15:clr>
        </p15:guide>
        <p15:guide id="23" orient="horz" pos="3837" userDrawn="1">
          <p15:clr>
            <a:srgbClr val="A6A6A6"/>
          </p15:clr>
        </p15:guide>
        <p15:guide id="24" orient="horz" pos="4166" userDrawn="1">
          <p15:clr>
            <a:srgbClr val="A6A6A6"/>
          </p15:clr>
        </p15:guide>
        <p15:guide id="25" orient="horz" pos="1827" userDrawn="1">
          <p15:clr>
            <a:srgbClr val="A4A3A4"/>
          </p15:clr>
        </p15:guide>
        <p15:guide id="26" orient="horz" pos="2832" userDrawn="1">
          <p15:clr>
            <a:srgbClr val="A4A3A4"/>
          </p15:clr>
        </p15:guide>
        <p15:guide id="27" orient="horz" pos="3996"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gsk.com/en-gb/research-and-development/our-pipeline/" TargetMode="External"/><Relationship Id="rId2" Type="http://schemas.openxmlformats.org/officeDocument/2006/relationships/hyperlink" Target="https://www.gsk.com/en-gb/investors/corporate-reporting/annual-report-2021/"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www.gsk.com/en-gb/research-and-development/development/vaccines/"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s://www.gsk.com/en-gb/research-and-development/"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gsk.wd5.myworkdayjobs.com/GSKCareers/job/USA---Pennsylvania---Upper-Providence/Biostatisticians--multiple-positions-up-to-Associate-Director---US---UK---EU---Canada---Remote_318716-5" TargetMode="External"/><Relationship Id="rId2" Type="http://schemas.openxmlformats.org/officeDocument/2006/relationships/hyperlink" Target="https://gsk.wd5.myworkdayjobs.com/GSKCareers/job/UK---London---Brentford/Clinical-Statistical-Programmers-to-Programming-Leaders---UK---EU---US---CAN---Remote_318710-1"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175BB072-52FF-89A2-B5B5-2971EE5E39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4001" y="2766663"/>
            <a:ext cx="4411642" cy="1324675"/>
          </a:xfrm>
          <a:prstGeom prst="rect">
            <a:avLst/>
          </a:prstGeom>
        </p:spPr>
      </p:pic>
      <p:pic>
        <p:nvPicPr>
          <p:cNvPr id="17" name="Graphic 16">
            <a:extLst>
              <a:ext uri="{FF2B5EF4-FFF2-40B4-BE49-F238E27FC236}">
                <a16:creationId xmlns:a16="http://schemas.microsoft.com/office/drawing/2014/main" id="{1069119C-6015-374B-BEAF-839CAFF59D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0991" y="6241257"/>
            <a:ext cx="2842254" cy="389189"/>
          </a:xfrm>
          <a:prstGeom prst="rect">
            <a:avLst/>
          </a:prstGeom>
        </p:spPr>
      </p:pic>
      <p:sp>
        <p:nvSpPr>
          <p:cNvPr id="24" name="TextBox 23">
            <a:extLst>
              <a:ext uri="{FF2B5EF4-FFF2-40B4-BE49-F238E27FC236}">
                <a16:creationId xmlns:a16="http://schemas.microsoft.com/office/drawing/2014/main" id="{541E3234-849E-07CD-8B78-21C3932A06F3}"/>
              </a:ext>
            </a:extLst>
          </p:cNvPr>
          <p:cNvSpPr txBox="1"/>
          <p:nvPr/>
        </p:nvSpPr>
        <p:spPr>
          <a:xfrm>
            <a:off x="5198529" y="241612"/>
            <a:ext cx="1233030" cy="338554"/>
          </a:xfrm>
          <a:prstGeom prst="rect">
            <a:avLst/>
          </a:prstGeom>
          <a:noFill/>
        </p:spPr>
        <p:txBody>
          <a:bodyPr wrap="none" rtlCol="0">
            <a:spAutoFit/>
          </a:bodyPr>
          <a:lstStyle/>
          <a:p>
            <a:r>
              <a:rPr lang="en-GB" sz="1600" dirty="0">
                <a:solidFill>
                  <a:schemeClr val="tx2"/>
                </a:solidFill>
                <a:latin typeface="GSK Precision" pitchFamily="2" charset="-18"/>
              </a:rPr>
              <a:t>Our purpose</a:t>
            </a:r>
            <a:endParaRPr lang="hr-HR" sz="1600" dirty="0">
              <a:solidFill>
                <a:schemeClr val="tx2"/>
              </a:solidFill>
              <a:latin typeface="GSK Precision" pitchFamily="2" charset="-18"/>
            </a:endParaRPr>
          </a:p>
        </p:txBody>
      </p:sp>
      <p:pic>
        <p:nvPicPr>
          <p:cNvPr id="19" name="Graphic 18">
            <a:extLst>
              <a:ext uri="{FF2B5EF4-FFF2-40B4-BE49-F238E27FC236}">
                <a16:creationId xmlns:a16="http://schemas.microsoft.com/office/drawing/2014/main" id="{052EA273-3541-097A-6008-72CEF824DC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4141" y="316706"/>
            <a:ext cx="148296" cy="148296"/>
          </a:xfrm>
          <a:prstGeom prst="rect">
            <a:avLst/>
          </a:prstGeom>
        </p:spPr>
      </p:pic>
      <p:sp>
        <p:nvSpPr>
          <p:cNvPr id="25" name="TextBox 24">
            <a:extLst>
              <a:ext uri="{FF2B5EF4-FFF2-40B4-BE49-F238E27FC236}">
                <a16:creationId xmlns:a16="http://schemas.microsoft.com/office/drawing/2014/main" id="{04BC988B-C55C-B60B-CD25-B60AD3CBAB9A}"/>
              </a:ext>
            </a:extLst>
          </p:cNvPr>
          <p:cNvSpPr txBox="1"/>
          <p:nvPr/>
        </p:nvSpPr>
        <p:spPr>
          <a:xfrm>
            <a:off x="406930" y="233904"/>
            <a:ext cx="713016" cy="276999"/>
          </a:xfrm>
          <a:prstGeom prst="rect">
            <a:avLst/>
          </a:prstGeom>
          <a:noFill/>
        </p:spPr>
        <p:txBody>
          <a:bodyPr wrap="none" rtlCol="0">
            <a:spAutoFit/>
          </a:bodyPr>
          <a:lstStyle/>
          <a:p>
            <a:r>
              <a:rPr lang="en-GB" sz="1200" spc="-40" dirty="0">
                <a:solidFill>
                  <a:schemeClr val="bg1"/>
                </a:solidFill>
                <a:latin typeface="GSK Precision" pitchFamily="2" charset="-18"/>
              </a:rPr>
              <a:t>gsk.com</a:t>
            </a:r>
            <a:endParaRPr lang="hr-HR" sz="1200" spc="-40" dirty="0">
              <a:solidFill>
                <a:schemeClr val="bg1"/>
              </a:solidFill>
              <a:latin typeface="GSK Precision" pitchFamily="2" charset="-18"/>
            </a:endParaRPr>
          </a:p>
        </p:txBody>
      </p:sp>
      <p:sp>
        <p:nvSpPr>
          <p:cNvPr id="26" name="TextBox 25">
            <a:extLst>
              <a:ext uri="{FF2B5EF4-FFF2-40B4-BE49-F238E27FC236}">
                <a16:creationId xmlns:a16="http://schemas.microsoft.com/office/drawing/2014/main" id="{23B9CE02-64E4-3051-A928-C05D983EC55F}"/>
              </a:ext>
            </a:extLst>
          </p:cNvPr>
          <p:cNvSpPr txBox="1"/>
          <p:nvPr/>
        </p:nvSpPr>
        <p:spPr>
          <a:xfrm>
            <a:off x="5283370" y="2158480"/>
            <a:ext cx="4341381" cy="307777"/>
          </a:xfrm>
          <a:prstGeom prst="rect">
            <a:avLst/>
          </a:prstGeom>
          <a:noFill/>
        </p:spPr>
        <p:txBody>
          <a:bodyPr wrap="none" rtlCol="0">
            <a:spAutoFit/>
          </a:bodyPr>
          <a:lstStyle/>
          <a:p>
            <a:r>
              <a:rPr lang="en-US" sz="1400" dirty="0">
                <a:latin typeface="GSK Precision" pitchFamily="2" charset="-18"/>
              </a:rPr>
              <a:t>for health impact + shareholder returns + thriving people</a:t>
            </a:r>
            <a:endParaRPr lang="hr-HR" sz="1400" dirty="0">
              <a:latin typeface="GSK Precision" pitchFamily="2" charset="-18"/>
            </a:endParaRPr>
          </a:p>
        </p:txBody>
      </p:sp>
      <p:sp>
        <p:nvSpPr>
          <p:cNvPr id="27" name="TextBox 26">
            <a:extLst>
              <a:ext uri="{FF2B5EF4-FFF2-40B4-BE49-F238E27FC236}">
                <a16:creationId xmlns:a16="http://schemas.microsoft.com/office/drawing/2014/main" id="{BE05AFF9-1C91-2315-2183-7FC36BD1787E}"/>
              </a:ext>
            </a:extLst>
          </p:cNvPr>
          <p:cNvSpPr txBox="1"/>
          <p:nvPr/>
        </p:nvSpPr>
        <p:spPr>
          <a:xfrm>
            <a:off x="5198529" y="576892"/>
            <a:ext cx="5708614" cy="1479316"/>
          </a:xfrm>
          <a:prstGeom prst="rect">
            <a:avLst/>
          </a:prstGeom>
          <a:noFill/>
        </p:spPr>
        <p:txBody>
          <a:bodyPr wrap="square" rtlCol="0">
            <a:spAutoFit/>
          </a:bodyPr>
          <a:lstStyle/>
          <a:p>
            <a:pPr>
              <a:lnSpc>
                <a:spcPts val="3600"/>
              </a:lnSpc>
            </a:pPr>
            <a:r>
              <a:rPr lang="en-US" sz="3200" dirty="0">
                <a:latin typeface="GSK Precision Light" pitchFamily="50" charset="-18"/>
              </a:rPr>
              <a:t>We unite science, technology</a:t>
            </a:r>
            <a:br>
              <a:rPr lang="en-US" sz="3200" dirty="0">
                <a:latin typeface="GSK Precision Light" pitchFamily="50" charset="-18"/>
              </a:rPr>
            </a:br>
            <a:r>
              <a:rPr lang="en-US" sz="3200" dirty="0">
                <a:latin typeface="GSK Precision Light" pitchFamily="50" charset="-18"/>
              </a:rPr>
              <a:t>and talent to get ahead</a:t>
            </a:r>
            <a:br>
              <a:rPr lang="en-US" sz="3200" dirty="0">
                <a:latin typeface="GSK Precision Light" pitchFamily="50" charset="-18"/>
              </a:rPr>
            </a:br>
            <a:r>
              <a:rPr lang="en-US" sz="3200" dirty="0">
                <a:latin typeface="GSK Precision Light" pitchFamily="50" charset="-18"/>
              </a:rPr>
              <a:t>of disease together</a:t>
            </a:r>
            <a:endParaRPr lang="hr-HR" sz="3200" dirty="0">
              <a:latin typeface="GSK Precision Light" pitchFamily="50" charset="-18"/>
            </a:endParaRPr>
          </a:p>
        </p:txBody>
      </p:sp>
      <p:sp>
        <p:nvSpPr>
          <p:cNvPr id="28" name="TextBox 27">
            <a:extLst>
              <a:ext uri="{FF2B5EF4-FFF2-40B4-BE49-F238E27FC236}">
                <a16:creationId xmlns:a16="http://schemas.microsoft.com/office/drawing/2014/main" id="{08355CAD-A7D0-F831-47BC-1C8C816FA3E7}"/>
              </a:ext>
            </a:extLst>
          </p:cNvPr>
          <p:cNvSpPr txBox="1"/>
          <p:nvPr/>
        </p:nvSpPr>
        <p:spPr>
          <a:xfrm>
            <a:off x="5198529" y="3650473"/>
            <a:ext cx="3448316" cy="2785378"/>
          </a:xfrm>
          <a:prstGeom prst="rect">
            <a:avLst/>
          </a:prstGeom>
          <a:noFill/>
        </p:spPr>
        <p:txBody>
          <a:bodyPr wrap="none" lIns="91440" tIns="45720" rIns="91440" bIns="45720" rtlCol="0" anchor="t">
            <a:spAutoFit/>
          </a:bodyPr>
          <a:lstStyle/>
          <a:p>
            <a:pPr>
              <a:lnSpc>
                <a:spcPts val="1500"/>
              </a:lnSpc>
            </a:pPr>
            <a:r>
              <a:rPr lang="en-GB" sz="1600" dirty="0">
                <a:solidFill>
                  <a:schemeClr val="tx2"/>
                </a:solidFill>
                <a:latin typeface="GSK Precision" pitchFamily="2" charset="-18"/>
              </a:rPr>
              <a:t>Our strategy</a:t>
            </a:r>
          </a:p>
          <a:p>
            <a:pPr>
              <a:lnSpc>
                <a:spcPts val="1500"/>
              </a:lnSpc>
            </a:pPr>
            <a:endParaRPr lang="en-GB" sz="1600" dirty="0">
              <a:solidFill>
                <a:schemeClr val="tx2"/>
              </a:solidFill>
              <a:latin typeface="GSK Precision" pitchFamily="2" charset="-18"/>
            </a:endParaRPr>
          </a:p>
          <a:p>
            <a:pPr>
              <a:lnSpc>
                <a:spcPts val="1500"/>
              </a:lnSpc>
            </a:pPr>
            <a:r>
              <a:rPr lang="en-US" sz="1400" dirty="0">
                <a:latin typeface="GSK Precision Light" pitchFamily="50" charset="-18"/>
              </a:rPr>
              <a:t>We prevent and treat disease with</a:t>
            </a:r>
            <a:br>
              <a:rPr lang="en-US" sz="1400" dirty="0">
                <a:latin typeface="GSK Precision Light" pitchFamily="50" charset="-18"/>
              </a:rPr>
            </a:br>
            <a:r>
              <a:rPr lang="en-US" sz="1400" dirty="0">
                <a:latin typeface="GSK Precision Light" pitchFamily="50" charset="-18"/>
              </a:rPr>
              <a:t>vaccines, specialty and general medicines. </a:t>
            </a:r>
          </a:p>
          <a:p>
            <a:pPr>
              <a:lnSpc>
                <a:spcPts val="1500"/>
              </a:lnSpc>
            </a:pPr>
            <a:endParaRPr lang="en-US" sz="1400" dirty="0">
              <a:latin typeface="GSK Precision Light" pitchFamily="50" charset="-18"/>
            </a:endParaRPr>
          </a:p>
          <a:p>
            <a:pPr>
              <a:lnSpc>
                <a:spcPts val="1500"/>
              </a:lnSpc>
            </a:pPr>
            <a:r>
              <a:rPr lang="en-US" sz="1400" dirty="0">
                <a:latin typeface="GSK Precision Light" pitchFamily="50" charset="-18"/>
              </a:rPr>
              <a:t>We focus on science of the immune</a:t>
            </a:r>
            <a:br>
              <a:rPr lang="en-US" sz="1400" dirty="0">
                <a:latin typeface="GSK Precision Light" pitchFamily="50" charset="-18"/>
              </a:rPr>
            </a:br>
            <a:r>
              <a:rPr lang="en-US" sz="1400" dirty="0">
                <a:latin typeface="GSK Precision Light" pitchFamily="50" charset="-18"/>
              </a:rPr>
              <a:t>system, human genetics, and advanced </a:t>
            </a:r>
          </a:p>
          <a:p>
            <a:pPr>
              <a:lnSpc>
                <a:spcPts val="1500"/>
              </a:lnSpc>
            </a:pPr>
            <a:r>
              <a:rPr lang="en-US" sz="1400" dirty="0">
                <a:latin typeface="GSK Precision Light" pitchFamily="50" charset="-18"/>
              </a:rPr>
              <a:t>technologies, investing in 4 core therapeutic </a:t>
            </a:r>
          </a:p>
          <a:p>
            <a:pPr>
              <a:lnSpc>
                <a:spcPts val="1500"/>
              </a:lnSpc>
            </a:pPr>
            <a:r>
              <a:rPr lang="en-US" sz="1400" dirty="0">
                <a:latin typeface="GSK Precision Light" pitchFamily="50" charset="-18"/>
              </a:rPr>
              <a:t>areas and future opportunities to impact </a:t>
            </a:r>
          </a:p>
          <a:p>
            <a:pPr>
              <a:lnSpc>
                <a:spcPts val="1500"/>
              </a:lnSpc>
            </a:pPr>
            <a:r>
              <a:rPr lang="en-US" sz="1400" dirty="0">
                <a:latin typeface="GSK Precision Light" pitchFamily="50" charset="-18"/>
              </a:rPr>
              <a:t>health at scale.</a:t>
            </a:r>
          </a:p>
          <a:p>
            <a:pPr>
              <a:lnSpc>
                <a:spcPts val="1500"/>
              </a:lnSpc>
            </a:pPr>
            <a:endParaRPr lang="en-US" sz="1400" dirty="0">
              <a:latin typeface="GSK Precision Light" pitchFamily="50" charset="-18"/>
            </a:endParaRPr>
          </a:p>
          <a:p>
            <a:pPr>
              <a:lnSpc>
                <a:spcPts val="1500"/>
              </a:lnSpc>
            </a:pPr>
            <a:r>
              <a:rPr lang="en-US" sz="1400" dirty="0">
                <a:latin typeface="GSK Precision Light" pitchFamily="50" charset="-18"/>
              </a:rPr>
              <a:t>We operate responsibly for all our</a:t>
            </a:r>
          </a:p>
          <a:p>
            <a:pPr>
              <a:lnSpc>
                <a:spcPts val="1500"/>
              </a:lnSpc>
            </a:pPr>
            <a:r>
              <a:rPr lang="en-US" sz="1400" dirty="0">
                <a:latin typeface="GSK Precision Light" pitchFamily="50" charset="-18"/>
              </a:rPr>
              <a:t>stakeholders by </a:t>
            </a:r>
            <a:r>
              <a:rPr lang="en-US" sz="1400" dirty="0" err="1">
                <a:latin typeface="GSK Precision Light" pitchFamily="50" charset="-18"/>
              </a:rPr>
              <a:t>prioritising</a:t>
            </a:r>
            <a:r>
              <a:rPr lang="en-US" sz="1400" dirty="0">
                <a:latin typeface="GSK Precision Light" pitchFamily="50" charset="-18"/>
              </a:rPr>
              <a:t> Innovation, </a:t>
            </a:r>
            <a:endParaRPr lang="en-US" sz="1400" dirty="0"/>
          </a:p>
          <a:p>
            <a:pPr>
              <a:lnSpc>
                <a:spcPts val="1500"/>
              </a:lnSpc>
            </a:pPr>
            <a:r>
              <a:rPr lang="en-US" sz="1400" dirty="0">
                <a:latin typeface="GSK Precision Light" pitchFamily="50" charset="-18"/>
              </a:rPr>
              <a:t>Performance and Trust</a:t>
            </a:r>
            <a:r>
              <a:rPr lang="en-US" sz="1200" dirty="0">
                <a:latin typeface="GSK Precision Light" pitchFamily="50" charset="-18"/>
              </a:rPr>
              <a:t>.</a:t>
            </a:r>
            <a:endParaRPr lang="hr-HR" sz="1200" dirty="0">
              <a:latin typeface="GSK Precision Light" pitchFamily="50" charset="-18"/>
            </a:endParaRPr>
          </a:p>
        </p:txBody>
      </p:sp>
      <p:sp>
        <p:nvSpPr>
          <p:cNvPr id="29" name="TextBox 28">
            <a:extLst>
              <a:ext uri="{FF2B5EF4-FFF2-40B4-BE49-F238E27FC236}">
                <a16:creationId xmlns:a16="http://schemas.microsoft.com/office/drawing/2014/main" id="{B6A0749F-2756-2BFF-91E3-A2BBFD8A9C66}"/>
              </a:ext>
            </a:extLst>
          </p:cNvPr>
          <p:cNvSpPr txBox="1"/>
          <p:nvPr/>
        </p:nvSpPr>
        <p:spPr>
          <a:xfrm>
            <a:off x="8799762" y="3650473"/>
            <a:ext cx="3158237" cy="2585580"/>
          </a:xfrm>
          <a:prstGeom prst="rect">
            <a:avLst/>
          </a:prstGeom>
          <a:noFill/>
        </p:spPr>
        <p:txBody>
          <a:bodyPr wrap="none" rtlCol="0">
            <a:spAutoFit/>
          </a:bodyPr>
          <a:lstStyle/>
          <a:p>
            <a:pPr>
              <a:lnSpc>
                <a:spcPts val="1500"/>
              </a:lnSpc>
            </a:pPr>
            <a:r>
              <a:rPr lang="en-GB" sz="1600" dirty="0">
                <a:solidFill>
                  <a:schemeClr val="tx2"/>
                </a:solidFill>
                <a:latin typeface="GSK Precision" pitchFamily="2" charset="-18"/>
              </a:rPr>
              <a:t>Our culture</a:t>
            </a:r>
          </a:p>
          <a:p>
            <a:pPr>
              <a:lnSpc>
                <a:spcPts val="1500"/>
              </a:lnSpc>
            </a:pPr>
            <a:endParaRPr lang="en-GB" sz="1600" dirty="0">
              <a:solidFill>
                <a:schemeClr val="tx2"/>
              </a:solidFill>
              <a:latin typeface="GSK Precision" pitchFamily="2" charset="-18"/>
            </a:endParaRPr>
          </a:p>
          <a:p>
            <a:pPr>
              <a:lnSpc>
                <a:spcPts val="1500"/>
              </a:lnSpc>
            </a:pPr>
            <a:r>
              <a:rPr lang="en-GB" sz="1400" dirty="0">
                <a:latin typeface="GSK Precision" pitchFamily="2" charset="-18"/>
              </a:rPr>
              <a:t>Ambitious for patients</a:t>
            </a:r>
          </a:p>
          <a:p>
            <a:pPr>
              <a:lnSpc>
                <a:spcPts val="1500"/>
              </a:lnSpc>
            </a:pPr>
            <a:r>
              <a:rPr lang="en-US" sz="1400" dirty="0">
                <a:latin typeface="GSK Precision Light" pitchFamily="50" charset="-18"/>
              </a:rPr>
              <a:t>to deliver what matters better and faster</a:t>
            </a:r>
          </a:p>
          <a:p>
            <a:pPr>
              <a:lnSpc>
                <a:spcPts val="1500"/>
              </a:lnSpc>
            </a:pPr>
            <a:endParaRPr lang="en-US" sz="1400" dirty="0">
              <a:latin typeface="GSK Precision Light" pitchFamily="50" charset="-18"/>
            </a:endParaRPr>
          </a:p>
          <a:p>
            <a:pPr>
              <a:lnSpc>
                <a:spcPts val="1500"/>
              </a:lnSpc>
            </a:pPr>
            <a:r>
              <a:rPr lang="en-GB" sz="1400" dirty="0">
                <a:latin typeface="GSK Precision" pitchFamily="2" charset="-18"/>
              </a:rPr>
              <a:t>Accountable for impact </a:t>
            </a:r>
          </a:p>
          <a:p>
            <a:pPr>
              <a:lnSpc>
                <a:spcPts val="1500"/>
              </a:lnSpc>
            </a:pPr>
            <a:r>
              <a:rPr lang="en-US" sz="1400" dirty="0">
                <a:latin typeface="GSK Precision Light" pitchFamily="50" charset="-18"/>
              </a:rPr>
              <a:t>with clear ownership and support</a:t>
            </a:r>
          </a:p>
          <a:p>
            <a:pPr>
              <a:lnSpc>
                <a:spcPts val="1500"/>
              </a:lnSpc>
            </a:pPr>
            <a:r>
              <a:rPr lang="en-US" sz="1400" dirty="0">
                <a:latin typeface="GSK Precision Light" pitchFamily="50" charset="-18"/>
              </a:rPr>
              <a:t>to succeed</a:t>
            </a:r>
          </a:p>
          <a:p>
            <a:pPr>
              <a:lnSpc>
                <a:spcPts val="1500"/>
              </a:lnSpc>
            </a:pPr>
            <a:endParaRPr lang="en-US" sz="1400" dirty="0">
              <a:latin typeface="GSK Precision Light" pitchFamily="50" charset="-18"/>
            </a:endParaRPr>
          </a:p>
          <a:p>
            <a:pPr>
              <a:lnSpc>
                <a:spcPts val="1500"/>
              </a:lnSpc>
            </a:pPr>
            <a:r>
              <a:rPr lang="en-GB" sz="1400" dirty="0">
                <a:latin typeface="GSK Precision" pitchFamily="2" charset="-18"/>
              </a:rPr>
              <a:t>Do the right thing</a:t>
            </a:r>
          </a:p>
          <a:p>
            <a:pPr>
              <a:lnSpc>
                <a:spcPts val="1500"/>
              </a:lnSpc>
            </a:pPr>
            <a:r>
              <a:rPr lang="en-US" sz="1400" dirty="0">
                <a:latin typeface="GSK Precision Light" pitchFamily="50" charset="-18"/>
              </a:rPr>
              <a:t>with integrity and care because people</a:t>
            </a:r>
          </a:p>
          <a:p>
            <a:pPr>
              <a:lnSpc>
                <a:spcPts val="1500"/>
              </a:lnSpc>
            </a:pPr>
            <a:r>
              <a:rPr lang="en-US" sz="1400" dirty="0">
                <a:latin typeface="GSK Precision Light" pitchFamily="50" charset="-18"/>
              </a:rPr>
              <a:t>count on us</a:t>
            </a:r>
            <a:endParaRPr lang="en-GB" sz="1400" dirty="0">
              <a:latin typeface="GSK Precision" pitchFamily="2" charset="-18"/>
            </a:endParaRPr>
          </a:p>
          <a:p>
            <a:pPr>
              <a:lnSpc>
                <a:spcPts val="1500"/>
              </a:lnSpc>
            </a:pPr>
            <a:endParaRPr lang="hr-HR" sz="1200" dirty="0">
              <a:latin typeface="GSK Precision" pitchFamily="2" charset="-18"/>
            </a:endParaRPr>
          </a:p>
        </p:txBody>
      </p:sp>
    </p:spTree>
    <p:extLst>
      <p:ext uri="{BB962C8B-B14F-4D97-AF65-F5344CB8AC3E}">
        <p14:creationId xmlns:p14="http://schemas.microsoft.com/office/powerpoint/2010/main" val="3083712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50ED92-1D7D-4A6F-A498-956921BC51AE}"/>
              </a:ext>
            </a:extLst>
          </p:cNvPr>
          <p:cNvSpPr>
            <a:spLocks noGrp="1"/>
          </p:cNvSpPr>
          <p:nvPr>
            <p:ph type="sldNum" sz="quarter" idx="22"/>
          </p:nvPr>
        </p:nvSpPr>
        <p:spPr/>
        <p:txBody>
          <a:bodyPr/>
          <a:lstStyle/>
          <a:p>
            <a:fld id="{9F9F533D-B52E-4A2F-BF72-0ADD2D94BD75}" type="slidenum">
              <a:rPr lang="en-GB" smtClean="0"/>
              <a:pPr/>
              <a:t>10</a:t>
            </a:fld>
            <a:endParaRPr lang="en-GB"/>
          </a:p>
        </p:txBody>
      </p:sp>
      <p:sp>
        <p:nvSpPr>
          <p:cNvPr id="7" name="Title 6">
            <a:extLst>
              <a:ext uri="{FF2B5EF4-FFF2-40B4-BE49-F238E27FC236}">
                <a16:creationId xmlns:a16="http://schemas.microsoft.com/office/drawing/2014/main" id="{38D72340-381E-4E93-8BC5-5E2A42B4745D}"/>
              </a:ext>
            </a:extLst>
          </p:cNvPr>
          <p:cNvSpPr>
            <a:spLocks noGrp="1"/>
          </p:cNvSpPr>
          <p:nvPr>
            <p:ph type="title"/>
          </p:nvPr>
        </p:nvSpPr>
        <p:spPr/>
        <p:txBody>
          <a:bodyPr/>
          <a:lstStyle/>
          <a:p>
            <a:r>
              <a:rPr lang="en-GB" dirty="0"/>
              <a:t>Where are our UK Research &amp; Development sites</a:t>
            </a:r>
          </a:p>
        </p:txBody>
      </p:sp>
      <p:pic>
        <p:nvPicPr>
          <p:cNvPr id="9" name="Picture 8">
            <a:extLst>
              <a:ext uri="{FF2B5EF4-FFF2-40B4-BE49-F238E27FC236}">
                <a16:creationId xmlns:a16="http://schemas.microsoft.com/office/drawing/2014/main" id="{63486CB7-19C3-49B6-850D-47DE9161FA76}"/>
              </a:ext>
            </a:extLst>
          </p:cNvPr>
          <p:cNvPicPr>
            <a:picLocks noChangeAspect="1"/>
          </p:cNvPicPr>
          <p:nvPr/>
        </p:nvPicPr>
        <p:blipFill>
          <a:blip r:embed="rId2"/>
          <a:stretch>
            <a:fillRect/>
          </a:stretch>
        </p:blipFill>
        <p:spPr>
          <a:xfrm>
            <a:off x="365126" y="1042834"/>
            <a:ext cx="7518946" cy="4551722"/>
          </a:xfrm>
          <a:prstGeom prst="rect">
            <a:avLst/>
          </a:prstGeom>
        </p:spPr>
      </p:pic>
      <p:pic>
        <p:nvPicPr>
          <p:cNvPr id="13" name="Picture 12">
            <a:extLst>
              <a:ext uri="{FF2B5EF4-FFF2-40B4-BE49-F238E27FC236}">
                <a16:creationId xmlns:a16="http://schemas.microsoft.com/office/drawing/2014/main" id="{93B33FDD-C899-4198-8B59-5142E0C6E4E0}"/>
              </a:ext>
            </a:extLst>
          </p:cNvPr>
          <p:cNvPicPr>
            <a:picLocks noChangeAspect="1"/>
          </p:cNvPicPr>
          <p:nvPr/>
        </p:nvPicPr>
        <p:blipFill>
          <a:blip r:embed="rId3"/>
          <a:stretch>
            <a:fillRect/>
          </a:stretch>
        </p:blipFill>
        <p:spPr>
          <a:xfrm>
            <a:off x="8019026" y="1283110"/>
            <a:ext cx="4172974" cy="2974258"/>
          </a:xfrm>
          <a:prstGeom prst="rect">
            <a:avLst/>
          </a:prstGeom>
        </p:spPr>
      </p:pic>
    </p:spTree>
    <p:extLst>
      <p:ext uri="{BB962C8B-B14F-4D97-AF65-F5344CB8AC3E}">
        <p14:creationId xmlns:p14="http://schemas.microsoft.com/office/powerpoint/2010/main" val="1445421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50ED92-1D7D-4A6F-A498-956921BC51AE}"/>
              </a:ext>
            </a:extLst>
          </p:cNvPr>
          <p:cNvSpPr>
            <a:spLocks noGrp="1"/>
          </p:cNvSpPr>
          <p:nvPr>
            <p:ph type="sldNum" sz="quarter" idx="22"/>
          </p:nvPr>
        </p:nvSpPr>
        <p:spPr/>
        <p:txBody>
          <a:bodyPr/>
          <a:lstStyle/>
          <a:p>
            <a:fld id="{9F9F533D-B52E-4A2F-BF72-0ADD2D94BD75}" type="slidenum">
              <a:rPr lang="en-GB" smtClean="0"/>
              <a:pPr/>
              <a:t>11</a:t>
            </a:fld>
            <a:endParaRPr lang="en-GB"/>
          </a:p>
        </p:txBody>
      </p:sp>
      <p:sp>
        <p:nvSpPr>
          <p:cNvPr id="7" name="Title 6">
            <a:extLst>
              <a:ext uri="{FF2B5EF4-FFF2-40B4-BE49-F238E27FC236}">
                <a16:creationId xmlns:a16="http://schemas.microsoft.com/office/drawing/2014/main" id="{38D72340-381E-4E93-8BC5-5E2A42B4745D}"/>
              </a:ext>
            </a:extLst>
          </p:cNvPr>
          <p:cNvSpPr>
            <a:spLocks noGrp="1"/>
          </p:cNvSpPr>
          <p:nvPr>
            <p:ph type="title"/>
          </p:nvPr>
        </p:nvSpPr>
        <p:spPr/>
        <p:txBody>
          <a:bodyPr/>
          <a:lstStyle/>
          <a:p>
            <a:r>
              <a:rPr lang="en-GB" dirty="0"/>
              <a:t>Where are these UK R&amp;D Jobs based</a:t>
            </a:r>
          </a:p>
        </p:txBody>
      </p:sp>
      <p:pic>
        <p:nvPicPr>
          <p:cNvPr id="6" name="Picture 5">
            <a:extLst>
              <a:ext uri="{FF2B5EF4-FFF2-40B4-BE49-F238E27FC236}">
                <a16:creationId xmlns:a16="http://schemas.microsoft.com/office/drawing/2014/main" id="{AC23D9D2-B1E8-489F-BAC1-B0BA9FB6C2B7}"/>
              </a:ext>
            </a:extLst>
          </p:cNvPr>
          <p:cNvPicPr>
            <a:picLocks noChangeAspect="1"/>
          </p:cNvPicPr>
          <p:nvPr/>
        </p:nvPicPr>
        <p:blipFill rotWithShape="1">
          <a:blip r:embed="rId2"/>
          <a:srcRect l="18750" t="27442" r="30931" b="24359"/>
          <a:stretch/>
        </p:blipFill>
        <p:spPr>
          <a:xfrm>
            <a:off x="455442" y="960000"/>
            <a:ext cx="4427644" cy="2385581"/>
          </a:xfrm>
          <a:prstGeom prst="rect">
            <a:avLst/>
          </a:prstGeom>
          <a:ln>
            <a:solidFill>
              <a:schemeClr val="accent1"/>
            </a:solidFill>
          </a:ln>
        </p:spPr>
      </p:pic>
      <p:sp>
        <p:nvSpPr>
          <p:cNvPr id="9" name="TextBox 8">
            <a:extLst>
              <a:ext uri="{FF2B5EF4-FFF2-40B4-BE49-F238E27FC236}">
                <a16:creationId xmlns:a16="http://schemas.microsoft.com/office/drawing/2014/main" id="{897E24A1-D9CC-4E0A-A769-06ED228578E3}"/>
              </a:ext>
            </a:extLst>
          </p:cNvPr>
          <p:cNvSpPr txBox="1"/>
          <p:nvPr/>
        </p:nvSpPr>
        <p:spPr>
          <a:xfrm>
            <a:off x="365125" y="3428999"/>
            <a:ext cx="4719253" cy="276999"/>
          </a:xfrm>
          <a:prstGeom prst="rect">
            <a:avLst/>
          </a:prstGeom>
          <a:noFill/>
        </p:spPr>
        <p:txBody>
          <a:bodyPr wrap="square" rtlCol="0">
            <a:spAutoFit/>
          </a:bodyPr>
          <a:lstStyle/>
          <a:p>
            <a:r>
              <a:rPr lang="en-GB" sz="1200" b="1" dirty="0">
                <a:solidFill>
                  <a:schemeClr val="tx2"/>
                </a:solidFill>
              </a:rPr>
              <a:t>GSK House, 980 Great West Road, Brentford, TW8 9GS </a:t>
            </a:r>
          </a:p>
        </p:txBody>
      </p:sp>
      <p:pic>
        <p:nvPicPr>
          <p:cNvPr id="10" name="Picture 9">
            <a:extLst>
              <a:ext uri="{FF2B5EF4-FFF2-40B4-BE49-F238E27FC236}">
                <a16:creationId xmlns:a16="http://schemas.microsoft.com/office/drawing/2014/main" id="{303E2B27-E59C-45A6-B2D1-96CE1F043E79}"/>
              </a:ext>
            </a:extLst>
          </p:cNvPr>
          <p:cNvPicPr>
            <a:picLocks noChangeAspect="1"/>
          </p:cNvPicPr>
          <p:nvPr/>
        </p:nvPicPr>
        <p:blipFill rotWithShape="1">
          <a:blip r:embed="rId3"/>
          <a:srcRect l="20058" t="18139" r="17762" b="26046"/>
          <a:stretch/>
        </p:blipFill>
        <p:spPr>
          <a:xfrm>
            <a:off x="6949157" y="883074"/>
            <a:ext cx="4719252" cy="2382792"/>
          </a:xfrm>
          <a:prstGeom prst="rect">
            <a:avLst/>
          </a:prstGeom>
          <a:ln>
            <a:solidFill>
              <a:schemeClr val="accent1"/>
            </a:solidFill>
          </a:ln>
        </p:spPr>
      </p:pic>
      <p:sp>
        <p:nvSpPr>
          <p:cNvPr id="11" name="TextBox 10">
            <a:extLst>
              <a:ext uri="{FF2B5EF4-FFF2-40B4-BE49-F238E27FC236}">
                <a16:creationId xmlns:a16="http://schemas.microsoft.com/office/drawing/2014/main" id="{6294FE74-6CAC-4058-9A04-5162D5BE1CCA}"/>
              </a:ext>
            </a:extLst>
          </p:cNvPr>
          <p:cNvSpPr txBox="1"/>
          <p:nvPr/>
        </p:nvSpPr>
        <p:spPr>
          <a:xfrm>
            <a:off x="6858521" y="3336665"/>
            <a:ext cx="4900523" cy="461665"/>
          </a:xfrm>
          <a:prstGeom prst="rect">
            <a:avLst/>
          </a:prstGeom>
          <a:noFill/>
        </p:spPr>
        <p:txBody>
          <a:bodyPr wrap="square" rtlCol="0">
            <a:spAutoFit/>
          </a:bodyPr>
          <a:lstStyle/>
          <a:p>
            <a:r>
              <a:rPr lang="en-GB" sz="1200" b="1" dirty="0">
                <a:solidFill>
                  <a:schemeClr val="tx2"/>
                </a:solidFill>
              </a:rPr>
              <a:t>GSK Stevenage site, Medicines Research Centre, </a:t>
            </a:r>
          </a:p>
          <a:p>
            <a:r>
              <a:rPr lang="en-GB" sz="1200" b="1" dirty="0">
                <a:solidFill>
                  <a:schemeClr val="tx2"/>
                </a:solidFill>
              </a:rPr>
              <a:t>Gunnels Wood Road, Stevenage, SG1 2NY</a:t>
            </a:r>
          </a:p>
        </p:txBody>
      </p:sp>
      <p:pic>
        <p:nvPicPr>
          <p:cNvPr id="3" name="Picture 2" descr="Old woman working in kitchen">
            <a:extLst>
              <a:ext uri="{FF2B5EF4-FFF2-40B4-BE49-F238E27FC236}">
                <a16:creationId xmlns:a16="http://schemas.microsoft.com/office/drawing/2014/main" id="{39A053B1-1D8E-4FC9-A1CC-7ED112D7B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1372" y="3869129"/>
            <a:ext cx="3703500" cy="2469000"/>
          </a:xfrm>
          <a:prstGeom prst="rect">
            <a:avLst/>
          </a:prstGeom>
        </p:spPr>
      </p:pic>
      <p:sp>
        <p:nvSpPr>
          <p:cNvPr id="15" name="TextBox 14">
            <a:extLst>
              <a:ext uri="{FF2B5EF4-FFF2-40B4-BE49-F238E27FC236}">
                <a16:creationId xmlns:a16="http://schemas.microsoft.com/office/drawing/2014/main" id="{7B2665DE-9DD3-4052-806D-2C317EBD34C7}"/>
              </a:ext>
            </a:extLst>
          </p:cNvPr>
          <p:cNvSpPr txBox="1"/>
          <p:nvPr/>
        </p:nvSpPr>
        <p:spPr>
          <a:xfrm>
            <a:off x="5014405" y="6461220"/>
            <a:ext cx="1844116" cy="276999"/>
          </a:xfrm>
          <a:prstGeom prst="rect">
            <a:avLst/>
          </a:prstGeom>
          <a:noFill/>
        </p:spPr>
        <p:txBody>
          <a:bodyPr wrap="square" rtlCol="0">
            <a:spAutoFit/>
          </a:bodyPr>
          <a:lstStyle/>
          <a:p>
            <a:r>
              <a:rPr lang="en-GB" sz="1200" b="1" dirty="0">
                <a:solidFill>
                  <a:schemeClr val="tx2"/>
                </a:solidFill>
              </a:rPr>
              <a:t>Working from home</a:t>
            </a:r>
          </a:p>
        </p:txBody>
      </p:sp>
    </p:spTree>
    <p:extLst>
      <p:ext uri="{BB962C8B-B14F-4D97-AF65-F5344CB8AC3E}">
        <p14:creationId xmlns:p14="http://schemas.microsoft.com/office/powerpoint/2010/main" val="1464314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50ED92-1D7D-4A6F-A498-956921BC51AE}"/>
              </a:ext>
            </a:extLst>
          </p:cNvPr>
          <p:cNvSpPr>
            <a:spLocks noGrp="1"/>
          </p:cNvSpPr>
          <p:nvPr>
            <p:ph type="sldNum" sz="quarter" idx="22"/>
          </p:nvPr>
        </p:nvSpPr>
        <p:spPr/>
        <p:txBody>
          <a:bodyPr/>
          <a:lstStyle/>
          <a:p>
            <a:fld id="{9F9F533D-B52E-4A2F-BF72-0ADD2D94BD75}" type="slidenum">
              <a:rPr lang="en-GB" smtClean="0"/>
              <a:pPr/>
              <a:t>2</a:t>
            </a:fld>
            <a:endParaRPr lang="en-GB"/>
          </a:p>
        </p:txBody>
      </p:sp>
      <p:sp>
        <p:nvSpPr>
          <p:cNvPr id="7" name="Title 6">
            <a:extLst>
              <a:ext uri="{FF2B5EF4-FFF2-40B4-BE49-F238E27FC236}">
                <a16:creationId xmlns:a16="http://schemas.microsoft.com/office/drawing/2014/main" id="{38D72340-381E-4E93-8BC5-5E2A42B4745D}"/>
              </a:ext>
            </a:extLst>
          </p:cNvPr>
          <p:cNvSpPr>
            <a:spLocks noGrp="1"/>
          </p:cNvSpPr>
          <p:nvPr>
            <p:ph type="title"/>
          </p:nvPr>
        </p:nvSpPr>
        <p:spPr/>
        <p:txBody>
          <a:bodyPr/>
          <a:lstStyle/>
          <a:p>
            <a:r>
              <a:rPr lang="en-GB" dirty="0"/>
              <a:t>Why GSK</a:t>
            </a:r>
          </a:p>
        </p:txBody>
      </p:sp>
      <p:sp>
        <p:nvSpPr>
          <p:cNvPr id="8" name="Subtitle 7">
            <a:extLst>
              <a:ext uri="{FF2B5EF4-FFF2-40B4-BE49-F238E27FC236}">
                <a16:creationId xmlns:a16="http://schemas.microsoft.com/office/drawing/2014/main" id="{BCBBE07F-DEAA-4677-AFE3-B8D336234E7C}"/>
              </a:ext>
            </a:extLst>
          </p:cNvPr>
          <p:cNvSpPr>
            <a:spLocks noGrp="1"/>
          </p:cNvSpPr>
          <p:nvPr>
            <p:ph type="subTitle" idx="1"/>
          </p:nvPr>
        </p:nvSpPr>
        <p:spPr>
          <a:xfrm>
            <a:off x="365125" y="716709"/>
            <a:ext cx="11460164" cy="352800"/>
          </a:xfrm>
        </p:spPr>
        <p:txBody>
          <a:bodyPr/>
          <a:lstStyle/>
          <a:p>
            <a:r>
              <a:rPr lang="en-GB" sz="2000" dirty="0"/>
              <a:t>Uniting science, talent, and technology to get ahead of disease together</a:t>
            </a:r>
          </a:p>
        </p:txBody>
      </p:sp>
      <p:sp>
        <p:nvSpPr>
          <p:cNvPr id="16" name="TextBox 15">
            <a:extLst>
              <a:ext uri="{FF2B5EF4-FFF2-40B4-BE49-F238E27FC236}">
                <a16:creationId xmlns:a16="http://schemas.microsoft.com/office/drawing/2014/main" id="{3CA81D63-BC48-4EC2-BDC7-D71E73853A79}"/>
              </a:ext>
            </a:extLst>
          </p:cNvPr>
          <p:cNvSpPr txBox="1"/>
          <p:nvPr/>
        </p:nvSpPr>
        <p:spPr>
          <a:xfrm>
            <a:off x="365125" y="1475199"/>
            <a:ext cx="11173283" cy="4329390"/>
          </a:xfrm>
          <a:prstGeom prst="rect">
            <a:avLst/>
          </a:prstGeom>
          <a:solidFill>
            <a:schemeClr val="tx2"/>
          </a:solidFill>
        </p:spPr>
        <p:txBody>
          <a:bodyPr wrap="square" lIns="91440" tIns="45720" rIns="91440" bIns="45720" rtlCol="0" anchor="t">
            <a:spAutoFit/>
          </a:bodyPr>
          <a:lstStyle/>
          <a:p>
            <a:endParaRPr lang="en-US" sz="1600" dirty="0">
              <a:solidFill>
                <a:schemeClr val="bg1"/>
              </a:solidFill>
            </a:endParaRPr>
          </a:p>
          <a:p>
            <a:endParaRPr lang="en-US" dirty="0">
              <a:solidFill>
                <a:schemeClr val="bg1"/>
              </a:solidFill>
            </a:endParaRPr>
          </a:p>
          <a:p>
            <a:r>
              <a:rPr lang="en-GB" sz="2000" i="1" dirty="0">
                <a:solidFill>
                  <a:schemeClr val="bg1"/>
                </a:solidFill>
                <a:effectLst/>
                <a:latin typeface="Calibri" panose="020F0502020204030204" pitchFamily="34" charset="0"/>
                <a:ea typeface="Calibri" panose="020F0502020204030204" pitchFamily="34" charset="0"/>
              </a:rPr>
              <a:t>Our success absolutely depends on our people. While getting ahead of disease together is about our ambition for patients and shareholders, it’s also about our ambition for GSK to be a place where people can thrive. We want GSK to be a place where people feel inspired, encouraged and challenged to be the best they can be. A place where people can be themselves – feeling welcome, valued and included. Where they can keep growing and look after their wellbeing. S</a:t>
            </a:r>
            <a:r>
              <a:rPr lang="en-US" sz="2000" i="1" dirty="0">
                <a:solidFill>
                  <a:schemeClr val="bg1"/>
                </a:solidFill>
                <a:effectLst/>
                <a:latin typeface="Calibri" panose="020F0502020204030204" pitchFamily="34" charset="0"/>
                <a:ea typeface="Calibri" panose="020F0502020204030204" pitchFamily="34" charset="0"/>
              </a:rPr>
              <a:t>o, if you share our ambition, join us at this exciting moment in our journey to get Ahead Together.</a:t>
            </a:r>
          </a:p>
          <a:p>
            <a:endParaRPr lang="en-GB" sz="2000" dirty="0">
              <a:solidFill>
                <a:schemeClr val="bg1"/>
              </a:solidFill>
              <a:effectLst/>
              <a:latin typeface="Calibri" panose="020F0502020204030204" pitchFamily="34" charset="0"/>
              <a:ea typeface="Calibri" panose="020F0502020204030204" pitchFamily="34" charset="0"/>
            </a:endParaRPr>
          </a:p>
          <a:p>
            <a:pPr>
              <a:spcAft>
                <a:spcPts val="1560"/>
              </a:spcAft>
            </a:pPr>
            <a:r>
              <a:rPr lang="en-GB" sz="2000" i="1" dirty="0">
                <a:solidFill>
                  <a:schemeClr val="bg1"/>
                </a:solidFill>
                <a:effectLst/>
                <a:latin typeface="Calibri" panose="020F0502020204030204" pitchFamily="34" charset="0"/>
                <a:ea typeface="Calibri" panose="020F0502020204030204" pitchFamily="34" charset="0"/>
              </a:rPr>
              <a:t>We want GSK to be a workplace where everyone can feel a sense of belonging and thrive. We’re committed to being more proactive at all levels so that our workforce reflects the communities we work and hire in, and our GSK leadership reflects our GSK workforce. </a:t>
            </a:r>
            <a:endParaRPr lang="en-GB" sz="2000" dirty="0">
              <a:solidFill>
                <a:schemeClr val="bg1"/>
              </a:solidFill>
              <a:effectLst/>
              <a:latin typeface="Calibri" panose="020F0502020204030204" pitchFamily="34" charset="0"/>
              <a:ea typeface="Calibri" panose="020F0502020204030204" pitchFamily="34" charset="0"/>
            </a:endParaRPr>
          </a:p>
          <a:p>
            <a:endParaRPr lang="en-US" sz="1400" dirty="0">
              <a:solidFill>
                <a:schemeClr val="bg1"/>
              </a:solidFill>
            </a:endParaRPr>
          </a:p>
          <a:p>
            <a:endParaRPr lang="en-GB" sz="1400" dirty="0">
              <a:solidFill>
                <a:schemeClr val="bg1"/>
              </a:solidFill>
            </a:endParaRPr>
          </a:p>
        </p:txBody>
      </p:sp>
    </p:spTree>
    <p:extLst>
      <p:ext uri="{BB962C8B-B14F-4D97-AF65-F5344CB8AC3E}">
        <p14:creationId xmlns:p14="http://schemas.microsoft.com/office/powerpoint/2010/main" val="1358634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50ED92-1D7D-4A6F-A498-956921BC51AE}"/>
              </a:ext>
            </a:extLst>
          </p:cNvPr>
          <p:cNvSpPr>
            <a:spLocks noGrp="1"/>
          </p:cNvSpPr>
          <p:nvPr>
            <p:ph type="sldNum" sz="quarter" idx="22"/>
          </p:nvPr>
        </p:nvSpPr>
        <p:spPr/>
        <p:txBody>
          <a:bodyPr/>
          <a:lstStyle/>
          <a:p>
            <a:fld id="{9F9F533D-B52E-4A2F-BF72-0ADD2D94BD75}" type="slidenum">
              <a:rPr lang="en-GB" smtClean="0"/>
              <a:pPr/>
              <a:t>3</a:t>
            </a:fld>
            <a:endParaRPr lang="en-GB"/>
          </a:p>
        </p:txBody>
      </p:sp>
      <p:sp>
        <p:nvSpPr>
          <p:cNvPr id="7" name="Title 6">
            <a:extLst>
              <a:ext uri="{FF2B5EF4-FFF2-40B4-BE49-F238E27FC236}">
                <a16:creationId xmlns:a16="http://schemas.microsoft.com/office/drawing/2014/main" id="{38D72340-381E-4E93-8BC5-5E2A42B4745D}"/>
              </a:ext>
            </a:extLst>
          </p:cNvPr>
          <p:cNvSpPr>
            <a:spLocks noGrp="1"/>
          </p:cNvSpPr>
          <p:nvPr>
            <p:ph type="title"/>
          </p:nvPr>
        </p:nvSpPr>
        <p:spPr/>
        <p:txBody>
          <a:bodyPr/>
          <a:lstStyle/>
          <a:p>
            <a:r>
              <a:rPr lang="en-GB" dirty="0"/>
              <a:t>Who are GSK</a:t>
            </a:r>
          </a:p>
        </p:txBody>
      </p:sp>
      <p:sp>
        <p:nvSpPr>
          <p:cNvPr id="12" name="TextBox 11">
            <a:extLst>
              <a:ext uri="{FF2B5EF4-FFF2-40B4-BE49-F238E27FC236}">
                <a16:creationId xmlns:a16="http://schemas.microsoft.com/office/drawing/2014/main" id="{646DB7A6-1999-4DE7-A9C4-412E61116443}"/>
              </a:ext>
            </a:extLst>
          </p:cNvPr>
          <p:cNvSpPr txBox="1"/>
          <p:nvPr/>
        </p:nvSpPr>
        <p:spPr>
          <a:xfrm>
            <a:off x="365124" y="962686"/>
            <a:ext cx="11460163" cy="1015663"/>
          </a:xfrm>
          <a:prstGeom prst="rect">
            <a:avLst/>
          </a:prstGeom>
          <a:noFill/>
        </p:spPr>
        <p:txBody>
          <a:bodyPr wrap="square">
            <a:spAutoFit/>
          </a:bodyPr>
          <a:lstStyle/>
          <a:p>
            <a:pPr marL="0" marR="0" lvl="0" indent="0" algn="l" defTabSz="457200" rtl="0" eaLnBrk="1" fontAlgn="auto" latinLnBrk="0" hangingPunct="1">
              <a:lnSpc>
                <a:spcPts val="36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GSK Precision Light" pitchFamily="50" charset="-18"/>
                <a:ea typeface="+mn-ea"/>
              </a:rPr>
              <a:t>We make a wide range of prescription medicines, vaccines and consumer healthcare products</a:t>
            </a:r>
            <a:endParaRPr kumimoji="0" lang="hr-HR" sz="3200" b="0" i="0" u="none" strike="noStrike" kern="1200" cap="none" spc="0" normalizeH="0" baseline="0" noProof="0" dirty="0">
              <a:ln>
                <a:noFill/>
              </a:ln>
              <a:solidFill>
                <a:srgbClr val="000000"/>
              </a:solidFill>
              <a:effectLst/>
              <a:uLnTx/>
              <a:uFillTx/>
              <a:latin typeface="GSK Precision Light" pitchFamily="50" charset="-18"/>
              <a:ea typeface="+mn-ea"/>
            </a:endParaRPr>
          </a:p>
        </p:txBody>
      </p:sp>
      <p:pic>
        <p:nvPicPr>
          <p:cNvPr id="20" name="Picture 19">
            <a:extLst>
              <a:ext uri="{FF2B5EF4-FFF2-40B4-BE49-F238E27FC236}">
                <a16:creationId xmlns:a16="http://schemas.microsoft.com/office/drawing/2014/main" id="{ED2E31BE-BD5A-4CA1-94BB-E12AC59435C7}"/>
              </a:ext>
            </a:extLst>
          </p:cNvPr>
          <p:cNvPicPr>
            <a:picLocks noChangeAspect="1"/>
          </p:cNvPicPr>
          <p:nvPr/>
        </p:nvPicPr>
        <p:blipFill rotWithShape="1">
          <a:blip r:embed="rId2"/>
          <a:srcRect t="22818" r="7437" b="28847"/>
          <a:stretch/>
        </p:blipFill>
        <p:spPr>
          <a:xfrm>
            <a:off x="84841" y="2055043"/>
            <a:ext cx="11285288" cy="3314804"/>
          </a:xfrm>
          <a:prstGeom prst="rect">
            <a:avLst/>
          </a:prstGeom>
        </p:spPr>
      </p:pic>
    </p:spTree>
    <p:extLst>
      <p:ext uri="{BB962C8B-B14F-4D97-AF65-F5344CB8AC3E}">
        <p14:creationId xmlns:p14="http://schemas.microsoft.com/office/powerpoint/2010/main" val="730413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50ED92-1D7D-4A6F-A498-956921BC51AE}"/>
              </a:ext>
            </a:extLst>
          </p:cNvPr>
          <p:cNvSpPr>
            <a:spLocks noGrp="1"/>
          </p:cNvSpPr>
          <p:nvPr>
            <p:ph type="sldNum" sz="quarter" idx="22"/>
          </p:nvPr>
        </p:nvSpPr>
        <p:spPr/>
        <p:txBody>
          <a:bodyPr/>
          <a:lstStyle/>
          <a:p>
            <a:fld id="{9F9F533D-B52E-4A2F-BF72-0ADD2D94BD75}" type="slidenum">
              <a:rPr lang="en-GB" smtClean="0"/>
              <a:pPr/>
              <a:t>4</a:t>
            </a:fld>
            <a:endParaRPr lang="en-GB"/>
          </a:p>
        </p:txBody>
      </p:sp>
      <p:sp>
        <p:nvSpPr>
          <p:cNvPr id="7" name="Title 6">
            <a:extLst>
              <a:ext uri="{FF2B5EF4-FFF2-40B4-BE49-F238E27FC236}">
                <a16:creationId xmlns:a16="http://schemas.microsoft.com/office/drawing/2014/main" id="{38D72340-381E-4E93-8BC5-5E2A42B4745D}"/>
              </a:ext>
            </a:extLst>
          </p:cNvPr>
          <p:cNvSpPr>
            <a:spLocks noGrp="1"/>
          </p:cNvSpPr>
          <p:nvPr>
            <p:ph type="title"/>
          </p:nvPr>
        </p:nvSpPr>
        <p:spPr/>
        <p:txBody>
          <a:bodyPr/>
          <a:lstStyle/>
          <a:p>
            <a:r>
              <a:rPr lang="en-GB" dirty="0"/>
              <a:t>Commercial</a:t>
            </a:r>
          </a:p>
        </p:txBody>
      </p:sp>
      <p:sp>
        <p:nvSpPr>
          <p:cNvPr id="9" name="TextBox 8">
            <a:extLst>
              <a:ext uri="{FF2B5EF4-FFF2-40B4-BE49-F238E27FC236}">
                <a16:creationId xmlns:a16="http://schemas.microsoft.com/office/drawing/2014/main" id="{9C0BB274-D193-46EA-AF58-4AEFFA961C6F}"/>
              </a:ext>
            </a:extLst>
          </p:cNvPr>
          <p:cNvSpPr txBox="1"/>
          <p:nvPr/>
        </p:nvSpPr>
        <p:spPr>
          <a:xfrm>
            <a:off x="365125" y="738723"/>
            <a:ext cx="10495756" cy="2769989"/>
          </a:xfrm>
          <a:prstGeom prst="rect">
            <a:avLst/>
          </a:prstGeom>
          <a:noFill/>
        </p:spPr>
        <p:txBody>
          <a:bodyPr wrap="square" lIns="91440" tIns="45720" rIns="91440" bIns="45720" rtlCol="0" anchor="t">
            <a:spAutoFit/>
          </a:bodyPr>
          <a:lstStyle/>
          <a:p>
            <a:endParaRPr lang="en-GB" sz="1600" dirty="0"/>
          </a:p>
          <a:p>
            <a:r>
              <a:rPr lang="en-US" sz="1400" dirty="0"/>
              <a:t>We have a broad portfolio of innovative and established medicines, </a:t>
            </a:r>
            <a:r>
              <a:rPr lang="en-GB" sz="1400" dirty="0"/>
              <a:t>which generated sales of £17 billion in 2020,</a:t>
            </a:r>
            <a:r>
              <a:rPr lang="en-US" sz="1400" dirty="0"/>
              <a:t> that treat everything from COPD to lupus and urology, as well as more than 20 different vaccines, with revenues of over £7 billion, that help protect people at all stages of life in over 160 countries. We are a global leader in respiratory disease and HIV, and we’re developing our presence in specialty therapy areas, including oncology and immuno-inflammation.</a:t>
            </a:r>
            <a:r>
              <a:rPr lang="en-GB" sz="1400" dirty="0"/>
              <a:t> Our focus is to deliver better and faster for patients globally</a:t>
            </a:r>
            <a:r>
              <a:rPr lang="en-US" sz="1400" dirty="0"/>
              <a:t>. </a:t>
            </a:r>
          </a:p>
          <a:p>
            <a:endParaRPr lang="en-GB" sz="1400" dirty="0"/>
          </a:p>
          <a:p>
            <a:r>
              <a:rPr lang="en-GB" sz="1400" dirty="0"/>
              <a:t>Find out more: </a:t>
            </a:r>
            <a:endParaRPr lang="en-US" sz="1400" dirty="0"/>
          </a:p>
          <a:p>
            <a:r>
              <a:rPr lang="en-GB" sz="1400" u="sng" dirty="0">
                <a:solidFill>
                  <a:schemeClr val="accent1"/>
                </a:solidFill>
                <a:hlinkClick r:id="rId2">
                  <a:extLst>
                    <a:ext uri="{A12FA001-AC4F-418D-AE19-62706E023703}">
                      <ahyp:hlinkClr xmlns:ahyp="http://schemas.microsoft.com/office/drawing/2018/hyperlinkcolor" val="tx"/>
                    </a:ext>
                  </a:extLst>
                </a:hlinkClick>
              </a:rPr>
              <a:t>Annual Report 2020</a:t>
            </a:r>
            <a:r>
              <a:rPr lang="en-GB" sz="1400" dirty="0">
                <a:solidFill>
                  <a:schemeClr val="accent1"/>
                </a:solidFill>
              </a:rPr>
              <a:t>     </a:t>
            </a:r>
            <a:endParaRPr lang="en-US" sz="1400" dirty="0">
              <a:solidFill>
                <a:schemeClr val="accent1"/>
              </a:solidFill>
            </a:endParaRPr>
          </a:p>
          <a:p>
            <a:r>
              <a:rPr lang="en-GB" sz="1400" u="sng" dirty="0">
                <a:solidFill>
                  <a:schemeClr val="accent1"/>
                </a:solidFill>
                <a:hlinkClick r:id="rId3">
                  <a:extLst>
                    <a:ext uri="{A12FA001-AC4F-418D-AE19-62706E023703}">
                      <ahyp:hlinkClr xmlns:ahyp="http://schemas.microsoft.com/office/drawing/2018/hyperlinkcolor" val="tx"/>
                    </a:ext>
                  </a:extLst>
                </a:hlinkClick>
              </a:rPr>
              <a:t>Product Pipeline</a:t>
            </a:r>
            <a:endParaRPr lang="en-US" sz="1400" dirty="0">
              <a:solidFill>
                <a:schemeClr val="accent1"/>
              </a:solidFill>
            </a:endParaRPr>
          </a:p>
          <a:p>
            <a:endParaRPr lang="en-GB" sz="1600" dirty="0"/>
          </a:p>
          <a:p>
            <a:endParaRPr lang="en-US" sz="1600" dirty="0"/>
          </a:p>
        </p:txBody>
      </p:sp>
    </p:spTree>
    <p:extLst>
      <p:ext uri="{BB962C8B-B14F-4D97-AF65-F5344CB8AC3E}">
        <p14:creationId xmlns:p14="http://schemas.microsoft.com/office/powerpoint/2010/main" val="2498998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50ED92-1D7D-4A6F-A498-956921BC51AE}"/>
              </a:ext>
            </a:extLst>
          </p:cNvPr>
          <p:cNvSpPr>
            <a:spLocks noGrp="1"/>
          </p:cNvSpPr>
          <p:nvPr>
            <p:ph type="sldNum" sz="quarter" idx="22"/>
          </p:nvPr>
        </p:nvSpPr>
        <p:spPr/>
        <p:txBody>
          <a:bodyPr/>
          <a:lstStyle/>
          <a:p>
            <a:fld id="{9F9F533D-B52E-4A2F-BF72-0ADD2D94BD75}" type="slidenum">
              <a:rPr lang="en-GB" smtClean="0"/>
              <a:pPr/>
              <a:t>5</a:t>
            </a:fld>
            <a:endParaRPr lang="en-GB"/>
          </a:p>
        </p:txBody>
      </p:sp>
      <p:sp>
        <p:nvSpPr>
          <p:cNvPr id="7" name="Title 6">
            <a:extLst>
              <a:ext uri="{FF2B5EF4-FFF2-40B4-BE49-F238E27FC236}">
                <a16:creationId xmlns:a16="http://schemas.microsoft.com/office/drawing/2014/main" id="{38D72340-381E-4E93-8BC5-5E2A42B4745D}"/>
              </a:ext>
            </a:extLst>
          </p:cNvPr>
          <p:cNvSpPr>
            <a:spLocks noGrp="1"/>
          </p:cNvSpPr>
          <p:nvPr>
            <p:ph type="title"/>
          </p:nvPr>
        </p:nvSpPr>
        <p:spPr/>
        <p:txBody>
          <a:bodyPr/>
          <a:lstStyle/>
          <a:p>
            <a:r>
              <a:rPr lang="en-GB" dirty="0"/>
              <a:t>Vaccines</a:t>
            </a:r>
          </a:p>
        </p:txBody>
      </p:sp>
      <p:sp>
        <p:nvSpPr>
          <p:cNvPr id="8" name="TextBox 7">
            <a:extLst>
              <a:ext uri="{FF2B5EF4-FFF2-40B4-BE49-F238E27FC236}">
                <a16:creationId xmlns:a16="http://schemas.microsoft.com/office/drawing/2014/main" id="{9D4DCA13-21AA-4E9C-8EA5-A4E4DA7D74CE}"/>
              </a:ext>
            </a:extLst>
          </p:cNvPr>
          <p:cNvSpPr txBox="1"/>
          <p:nvPr/>
        </p:nvSpPr>
        <p:spPr>
          <a:xfrm>
            <a:off x="365125" y="959040"/>
            <a:ext cx="10495756" cy="2462213"/>
          </a:xfrm>
          <a:prstGeom prst="rect">
            <a:avLst/>
          </a:prstGeom>
          <a:noFill/>
        </p:spPr>
        <p:txBody>
          <a:bodyPr wrap="square" rtlCol="0">
            <a:spAutoFit/>
          </a:bodyPr>
          <a:lstStyle/>
          <a:p>
            <a:r>
              <a:rPr lang="en-US" sz="1400" dirty="0"/>
              <a:t>We are one of the world’s largest vaccines companies. Our portfolio of more than 20 vaccines helps protect people from a range of diseases throughout their lives, including pneumococcal disease, meningitis, hepatitis, rotavirus, whooping cough, and influenza in over 160 countries. </a:t>
            </a:r>
          </a:p>
          <a:p>
            <a:endParaRPr lang="en-US" sz="1400" strike="sngStrike" dirty="0"/>
          </a:p>
          <a:p>
            <a:r>
              <a:rPr lang="en-US" sz="1400" dirty="0"/>
              <a:t>The vaccines in our portfolio have been helping protect people from serious disease for over 100 years and today generate sales of £7 billion (2020). Our strategy is to bring differentiated and high-quality vaccines to as many people as possible. To achieve this, we focus on creating a strong patient and payer-focused pipeline, maintaining valuable partnerships in the countries where we operate, and ensuring sustainable access and affordability.</a:t>
            </a:r>
          </a:p>
          <a:p>
            <a:r>
              <a:rPr lang="en-US" sz="1400" dirty="0"/>
              <a:t> </a:t>
            </a:r>
          </a:p>
          <a:p>
            <a:r>
              <a:rPr lang="en-GB" sz="1400" dirty="0"/>
              <a:t>Find out more: </a:t>
            </a:r>
          </a:p>
          <a:p>
            <a:r>
              <a:rPr lang="en-GB" sz="1400" u="sng" dirty="0">
                <a:solidFill>
                  <a:schemeClr val="accent1"/>
                </a:solidFill>
                <a:hlinkClick r:id="rId2">
                  <a:extLst>
                    <a:ext uri="{A12FA001-AC4F-418D-AE19-62706E023703}">
                      <ahyp:hlinkClr xmlns:ahyp="http://schemas.microsoft.com/office/drawing/2018/hyperlinkcolor" val="tx"/>
                    </a:ext>
                  </a:extLst>
                </a:hlinkClick>
              </a:rPr>
              <a:t>GSK Vaccines</a:t>
            </a:r>
            <a:endParaRPr lang="en-US" sz="1400" dirty="0">
              <a:solidFill>
                <a:schemeClr val="accent1"/>
              </a:solidFill>
            </a:endParaRPr>
          </a:p>
        </p:txBody>
      </p:sp>
    </p:spTree>
    <p:extLst>
      <p:ext uri="{BB962C8B-B14F-4D97-AF65-F5344CB8AC3E}">
        <p14:creationId xmlns:p14="http://schemas.microsoft.com/office/powerpoint/2010/main" val="2497124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50ED92-1D7D-4A6F-A498-956921BC51AE}"/>
              </a:ext>
            </a:extLst>
          </p:cNvPr>
          <p:cNvSpPr>
            <a:spLocks noGrp="1"/>
          </p:cNvSpPr>
          <p:nvPr>
            <p:ph type="sldNum" sz="quarter" idx="22"/>
          </p:nvPr>
        </p:nvSpPr>
        <p:spPr/>
        <p:txBody>
          <a:bodyPr/>
          <a:lstStyle/>
          <a:p>
            <a:fld id="{9F9F533D-B52E-4A2F-BF72-0ADD2D94BD75}" type="slidenum">
              <a:rPr lang="en-GB" smtClean="0"/>
              <a:pPr/>
              <a:t>6</a:t>
            </a:fld>
            <a:endParaRPr lang="en-GB"/>
          </a:p>
        </p:txBody>
      </p:sp>
      <p:sp>
        <p:nvSpPr>
          <p:cNvPr id="7" name="Title 6">
            <a:extLst>
              <a:ext uri="{FF2B5EF4-FFF2-40B4-BE49-F238E27FC236}">
                <a16:creationId xmlns:a16="http://schemas.microsoft.com/office/drawing/2014/main" id="{38D72340-381E-4E93-8BC5-5E2A42B4745D}"/>
              </a:ext>
            </a:extLst>
          </p:cNvPr>
          <p:cNvSpPr>
            <a:spLocks noGrp="1"/>
          </p:cNvSpPr>
          <p:nvPr>
            <p:ph type="title"/>
          </p:nvPr>
        </p:nvSpPr>
        <p:spPr/>
        <p:txBody>
          <a:bodyPr/>
          <a:lstStyle/>
          <a:p>
            <a:r>
              <a:rPr lang="en-GB" dirty="0"/>
              <a:t>Global Supply Chain</a:t>
            </a:r>
          </a:p>
        </p:txBody>
      </p:sp>
      <p:sp>
        <p:nvSpPr>
          <p:cNvPr id="8" name="TextBox 7">
            <a:extLst>
              <a:ext uri="{FF2B5EF4-FFF2-40B4-BE49-F238E27FC236}">
                <a16:creationId xmlns:a16="http://schemas.microsoft.com/office/drawing/2014/main" id="{E6D7EE00-B0E8-4D43-90B5-FC474C551425}"/>
              </a:ext>
            </a:extLst>
          </p:cNvPr>
          <p:cNvSpPr txBox="1"/>
          <p:nvPr/>
        </p:nvSpPr>
        <p:spPr>
          <a:xfrm>
            <a:off x="299136" y="934274"/>
            <a:ext cx="11460163" cy="2677656"/>
          </a:xfrm>
          <a:prstGeom prst="rect">
            <a:avLst/>
          </a:prstGeom>
          <a:noFill/>
        </p:spPr>
        <p:txBody>
          <a:bodyPr wrap="square">
            <a:spAutoFit/>
          </a:bodyPr>
          <a:lstStyle/>
          <a:p>
            <a:r>
              <a:rPr lang="en-GB" sz="1400" dirty="0"/>
              <a:t>We make and supply medicines and vaccines all around the globe and our teams own every production stage, from creating quality products at our manufacturing sites to designing effective supply forecasting and regulatory inspections; all powered by digital, data, and analytics. We operate at impressive scale, producing over 2 billion packs of medicine in 2020. </a:t>
            </a:r>
          </a:p>
          <a:p>
            <a:endParaRPr lang="en-GB" sz="1400" dirty="0"/>
          </a:p>
          <a:p>
            <a:r>
              <a:rPr lang="en-GB" sz="1400" dirty="0"/>
              <a:t>Over the past few years, we have become even more reliable and competitive through our focus on always improving and being accountable for impact. We also do the right thing every day through how we manufacture and supply, playing a leading role in driving our Environmental Sustainability goals to be carbon net-zero and nature net positive by 2030. </a:t>
            </a:r>
          </a:p>
          <a:p>
            <a:endParaRPr lang="en-GB" sz="1400" dirty="0"/>
          </a:p>
          <a:p>
            <a:r>
              <a:rPr lang="en-GB" sz="1400" dirty="0"/>
              <a:t>We continue to modernise, so we can launch even more new products at speed whilst turbo-charging delivery across our entire portfolio through our relentless focus on quality, safety, and service. The way we work will change. For some, the shift in technology and products will be revolutionary. Our R&amp;D pipeline demands a new kind of supply chain, and we need the very best minds and capability to help us on our journey to make more complex products, harnessing the power of Automation and Robotics so we can work smarter together.</a:t>
            </a:r>
          </a:p>
        </p:txBody>
      </p:sp>
    </p:spTree>
    <p:extLst>
      <p:ext uri="{BB962C8B-B14F-4D97-AF65-F5344CB8AC3E}">
        <p14:creationId xmlns:p14="http://schemas.microsoft.com/office/powerpoint/2010/main" val="736879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50ED92-1D7D-4A6F-A498-956921BC51AE}"/>
              </a:ext>
            </a:extLst>
          </p:cNvPr>
          <p:cNvSpPr>
            <a:spLocks noGrp="1"/>
          </p:cNvSpPr>
          <p:nvPr>
            <p:ph type="sldNum" sz="quarter" idx="22"/>
          </p:nvPr>
        </p:nvSpPr>
        <p:spPr/>
        <p:txBody>
          <a:bodyPr/>
          <a:lstStyle/>
          <a:p>
            <a:fld id="{9F9F533D-B52E-4A2F-BF72-0ADD2D94BD75}" type="slidenum">
              <a:rPr lang="en-GB" smtClean="0"/>
              <a:pPr/>
              <a:t>7</a:t>
            </a:fld>
            <a:endParaRPr lang="en-GB"/>
          </a:p>
        </p:txBody>
      </p:sp>
      <p:sp>
        <p:nvSpPr>
          <p:cNvPr id="7" name="Title 6">
            <a:extLst>
              <a:ext uri="{FF2B5EF4-FFF2-40B4-BE49-F238E27FC236}">
                <a16:creationId xmlns:a16="http://schemas.microsoft.com/office/drawing/2014/main" id="{38D72340-381E-4E93-8BC5-5E2A42B4745D}"/>
              </a:ext>
            </a:extLst>
          </p:cNvPr>
          <p:cNvSpPr>
            <a:spLocks noGrp="1"/>
          </p:cNvSpPr>
          <p:nvPr>
            <p:ph type="title"/>
          </p:nvPr>
        </p:nvSpPr>
        <p:spPr/>
        <p:txBody>
          <a:bodyPr/>
          <a:lstStyle/>
          <a:p>
            <a:r>
              <a:rPr lang="en-GB" dirty="0"/>
              <a:t>Research &amp; Development</a:t>
            </a:r>
          </a:p>
        </p:txBody>
      </p:sp>
      <p:sp>
        <p:nvSpPr>
          <p:cNvPr id="8" name="TextBox 7">
            <a:extLst>
              <a:ext uri="{FF2B5EF4-FFF2-40B4-BE49-F238E27FC236}">
                <a16:creationId xmlns:a16="http://schemas.microsoft.com/office/drawing/2014/main" id="{3B2B496A-DBA1-4037-8D27-9057F3E8321A}"/>
              </a:ext>
            </a:extLst>
          </p:cNvPr>
          <p:cNvSpPr txBox="1"/>
          <p:nvPr/>
        </p:nvSpPr>
        <p:spPr>
          <a:xfrm>
            <a:off x="289709" y="877223"/>
            <a:ext cx="11460163" cy="5262979"/>
          </a:xfrm>
          <a:prstGeom prst="rect">
            <a:avLst/>
          </a:prstGeom>
          <a:noFill/>
        </p:spPr>
        <p:txBody>
          <a:bodyPr wrap="square">
            <a:spAutoFit/>
          </a:bodyPr>
          <a:lstStyle/>
          <a:p>
            <a:r>
              <a:rPr lang="en-US" sz="1400" dirty="0"/>
              <a:t>At GSK, we want to find new medicines and vaccines in ways that are faster, more effective and more predictable. </a:t>
            </a:r>
          </a:p>
          <a:p>
            <a:r>
              <a:rPr lang="en-US" sz="1400" dirty="0"/>
              <a:t> </a:t>
            </a:r>
          </a:p>
          <a:p>
            <a:r>
              <a:rPr lang="en-US" sz="1400" dirty="0"/>
              <a:t>We start with what matters most, the science. Our approach to R&amp;D focuses on science related to the immune system, the use of human genetics, and advanced technologies. Our pipeline currently comprises of more than 60  vaccines and medicines across four core therapeutic areas including oncology, infectious diseases, immunology / respiratory and HIV. We have pivotal study starts in 2021 for our RSV vaccine in older adults, COVID-19 assets, long-acting anti-IL-5 antagonist, </a:t>
            </a:r>
            <a:r>
              <a:rPr lang="en-US" sz="1400" dirty="0" err="1"/>
              <a:t>daprodustat</a:t>
            </a:r>
            <a:r>
              <a:rPr lang="en-US" sz="1400" dirty="0"/>
              <a:t>, and </a:t>
            </a:r>
            <a:r>
              <a:rPr lang="en-US" sz="1400" dirty="0" err="1"/>
              <a:t>dostarlimab</a:t>
            </a:r>
            <a:r>
              <a:rPr lang="en-US" sz="1400" dirty="0"/>
              <a:t>. In oncology, momentum is building with 15 potential medicines in trials, including nine immuno-oncology and three cell therapies.  </a:t>
            </a:r>
          </a:p>
          <a:p>
            <a:endParaRPr lang="en-US" sz="1400" dirty="0"/>
          </a:p>
          <a:p>
            <a:r>
              <a:rPr lang="en-US" sz="1400" dirty="0"/>
              <a:t>We give our scientists the freedom to own the process. Our scientists often use genetic data to help us understand the root cause of disease. We steer the research where the data shows we can do most good. If a project doesn’t pan out, we take what we’ve learned and apply it elsewhere.</a:t>
            </a:r>
          </a:p>
          <a:p>
            <a:r>
              <a:rPr lang="en-US" sz="1400" dirty="0"/>
              <a:t> </a:t>
            </a:r>
          </a:p>
          <a:p>
            <a:r>
              <a:rPr lang="en-US" sz="1400" dirty="0"/>
              <a:t>Technology can help us find patterns in genetic data better and faster. We’re using machine learning to unlock the potential of complex genetic data with new levels of speed, precision, and scale. And we’re one of the first biopharmaceutical companies to have created an in-house AI lab dedicated to drug development. </a:t>
            </a:r>
          </a:p>
          <a:p>
            <a:endParaRPr lang="en-US" sz="1400" dirty="0"/>
          </a:p>
          <a:p>
            <a:r>
              <a:rPr lang="en-US" sz="1400" dirty="0"/>
              <a:t>Even with the knowledge, tools, and resources within GSK, there’s always a benefit to new perspectives. That's why we're increasingly partnering with and hiring outstanding people from cutting edge fields like tech, data-science and academia. In 2018, GSK formed an exclusive, highly innovative collaboration with 23andMe, the world's leading consumer genetics and research company. Other partners include: the Altius Institute; the UK Biobank, which is generating anonymized genetic sequence data from 500,000 volunteers; and the Open Targets Consortium, the mindset and approach of smaller, more agile startups</a:t>
            </a:r>
            <a:r>
              <a:rPr lang="en-GB" sz="1400" dirty="0"/>
              <a:t>.</a:t>
            </a:r>
          </a:p>
          <a:p>
            <a:endParaRPr lang="en-GB" sz="1400" strike="sngStrike" dirty="0"/>
          </a:p>
          <a:p>
            <a:r>
              <a:rPr lang="en-GB" sz="1400" dirty="0"/>
              <a:t>Find out more:</a:t>
            </a:r>
          </a:p>
          <a:p>
            <a:r>
              <a:rPr lang="en-GB" sz="1400" dirty="0">
                <a:solidFill>
                  <a:schemeClr val="accent1"/>
                </a:solidFill>
                <a:hlinkClick r:id="rId2">
                  <a:extLst>
                    <a:ext uri="{A12FA001-AC4F-418D-AE19-62706E023703}">
                      <ahyp:hlinkClr xmlns:ahyp="http://schemas.microsoft.com/office/drawing/2018/hyperlinkcolor" val="tx"/>
                    </a:ext>
                  </a:extLst>
                </a:hlinkClick>
              </a:rPr>
              <a:t>Our approach to R&amp;D</a:t>
            </a:r>
            <a:r>
              <a:rPr lang="en-GB" sz="1400" dirty="0"/>
              <a:t>.   </a:t>
            </a:r>
            <a:endParaRPr lang="en-US" sz="1400" dirty="0">
              <a:solidFill>
                <a:schemeClr val="accent1"/>
              </a:solidFill>
            </a:endParaRPr>
          </a:p>
        </p:txBody>
      </p:sp>
    </p:spTree>
    <p:extLst>
      <p:ext uri="{BB962C8B-B14F-4D97-AF65-F5344CB8AC3E}">
        <p14:creationId xmlns:p14="http://schemas.microsoft.com/office/powerpoint/2010/main" val="4049403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50ED92-1D7D-4A6F-A498-956921BC51AE}"/>
              </a:ext>
            </a:extLst>
          </p:cNvPr>
          <p:cNvSpPr>
            <a:spLocks noGrp="1"/>
          </p:cNvSpPr>
          <p:nvPr>
            <p:ph type="sldNum" sz="quarter" idx="22"/>
          </p:nvPr>
        </p:nvSpPr>
        <p:spPr/>
        <p:txBody>
          <a:bodyPr/>
          <a:lstStyle/>
          <a:p>
            <a:fld id="{9F9F533D-B52E-4A2F-BF72-0ADD2D94BD75}" type="slidenum">
              <a:rPr lang="en-GB" smtClean="0"/>
              <a:pPr/>
              <a:t>8</a:t>
            </a:fld>
            <a:endParaRPr lang="en-GB"/>
          </a:p>
        </p:txBody>
      </p:sp>
      <p:sp>
        <p:nvSpPr>
          <p:cNvPr id="7" name="Title 6">
            <a:extLst>
              <a:ext uri="{FF2B5EF4-FFF2-40B4-BE49-F238E27FC236}">
                <a16:creationId xmlns:a16="http://schemas.microsoft.com/office/drawing/2014/main" id="{38D72340-381E-4E93-8BC5-5E2A42B4745D}"/>
              </a:ext>
            </a:extLst>
          </p:cNvPr>
          <p:cNvSpPr>
            <a:spLocks noGrp="1"/>
          </p:cNvSpPr>
          <p:nvPr>
            <p:ph type="title"/>
          </p:nvPr>
        </p:nvSpPr>
        <p:spPr/>
        <p:txBody>
          <a:bodyPr/>
          <a:lstStyle/>
          <a:p>
            <a:r>
              <a:rPr lang="en-GB" dirty="0"/>
              <a:t>We have roles within our R&amp;D organisation</a:t>
            </a:r>
          </a:p>
        </p:txBody>
      </p:sp>
      <p:sp>
        <p:nvSpPr>
          <p:cNvPr id="10" name="TextBox 9">
            <a:extLst>
              <a:ext uri="{FF2B5EF4-FFF2-40B4-BE49-F238E27FC236}">
                <a16:creationId xmlns:a16="http://schemas.microsoft.com/office/drawing/2014/main" id="{0D6810E6-9B03-4358-A090-C3FE2D37910F}"/>
              </a:ext>
            </a:extLst>
          </p:cNvPr>
          <p:cNvSpPr txBox="1"/>
          <p:nvPr/>
        </p:nvSpPr>
        <p:spPr>
          <a:xfrm>
            <a:off x="265506" y="854653"/>
            <a:ext cx="11559782" cy="4185761"/>
          </a:xfrm>
          <a:prstGeom prst="rect">
            <a:avLst/>
          </a:prstGeom>
          <a:noFill/>
        </p:spPr>
        <p:txBody>
          <a:bodyPr wrap="square">
            <a:spAutoFit/>
          </a:bodyPr>
          <a:lstStyle/>
          <a:p>
            <a:pPr algn="l" fontAlgn="base"/>
            <a:r>
              <a:rPr lang="en-GB" sz="1400" b="0" i="0" dirty="0">
                <a:solidFill>
                  <a:srgbClr val="494949"/>
                </a:solidFill>
                <a:effectLst/>
                <a:latin typeface="Arial Body"/>
              </a:rPr>
              <a:t>This is an exciting opportunity to channel your passion for Innovation in the field of Statistics and Data Science to help shape the future of the Biostatistics function and transform the way in which GSK uses data and quantitative thinking to drive decision-making in R&amp;D.</a:t>
            </a:r>
          </a:p>
          <a:p>
            <a:pPr algn="l" fontAlgn="base"/>
            <a:endParaRPr lang="en-GB" sz="1400" b="0" i="0" dirty="0">
              <a:solidFill>
                <a:srgbClr val="494949"/>
              </a:solidFill>
              <a:effectLst/>
              <a:latin typeface="Arial Body"/>
            </a:endParaRPr>
          </a:p>
          <a:p>
            <a:pPr algn="l" fontAlgn="base"/>
            <a:r>
              <a:rPr lang="en-GB" sz="1400" b="0" i="0" dirty="0">
                <a:solidFill>
                  <a:srgbClr val="494949"/>
                </a:solidFill>
                <a:effectLst/>
                <a:latin typeface="Arial Body"/>
              </a:rPr>
              <a:t>Biostatistics is the single-largest functional group of Statisticians, Programmers and Data Scientists within GSK R&amp;D, numbering approx. 700 people in the US, UK, Europe and India. </a:t>
            </a:r>
          </a:p>
          <a:p>
            <a:pPr algn="l" fontAlgn="base"/>
            <a:endParaRPr lang="en-GB" sz="1400" dirty="0">
              <a:solidFill>
                <a:srgbClr val="494949"/>
              </a:solidFill>
              <a:latin typeface="Arial Body"/>
            </a:endParaRPr>
          </a:p>
          <a:p>
            <a:pPr algn="l" fontAlgn="base"/>
            <a:r>
              <a:rPr lang="en-GB" sz="1400" b="0" i="0" dirty="0">
                <a:solidFill>
                  <a:srgbClr val="494949"/>
                </a:solidFill>
                <a:effectLst/>
                <a:latin typeface="Arial Body"/>
              </a:rPr>
              <a:t>Our work ensures that robust quantitative examination and statistical analysis is at the heart of R&amp;D decision-making and enables scientists to make timely, data-driven choices about which potential new medicines and vaccines are most promising to add value for patients – ultimately making the development process more efficient and maximising success.</a:t>
            </a:r>
          </a:p>
          <a:p>
            <a:pPr algn="l" fontAlgn="base"/>
            <a:endParaRPr lang="en-GB" sz="1400" dirty="0">
              <a:solidFill>
                <a:srgbClr val="494949"/>
              </a:solidFill>
              <a:latin typeface="Arial Body"/>
            </a:endParaRPr>
          </a:p>
          <a:p>
            <a:pPr algn="l" fontAlgn="base"/>
            <a:r>
              <a:rPr lang="en-GB" sz="1400" b="0" i="0" dirty="0">
                <a:solidFill>
                  <a:srgbClr val="494949"/>
                </a:solidFill>
                <a:effectLst/>
                <a:latin typeface="Arial Body"/>
              </a:rPr>
              <a:t>We have </a:t>
            </a:r>
            <a:r>
              <a:rPr lang="en-GB" sz="1400" dirty="0">
                <a:solidFill>
                  <a:srgbClr val="494949"/>
                </a:solidFill>
                <a:latin typeface="Arial Body"/>
              </a:rPr>
              <a:t>multiple </a:t>
            </a:r>
            <a:r>
              <a:rPr lang="en-GB" sz="1400" b="0" i="0" dirty="0">
                <a:solidFill>
                  <a:srgbClr val="494949"/>
                </a:solidFill>
                <a:effectLst/>
                <a:latin typeface="Arial Body"/>
              </a:rPr>
              <a:t>roles available: </a:t>
            </a:r>
          </a:p>
          <a:p>
            <a:endParaRPr lang="en-GB" sz="1400" dirty="0">
              <a:effectLst/>
              <a:latin typeface="Calibri" panose="020F0502020204030204" pitchFamily="34" charset="0"/>
              <a:ea typeface="Calibri" panose="020F0502020204030204" pitchFamily="34" charset="0"/>
            </a:endParaRPr>
          </a:p>
          <a:p>
            <a:pPr algn="l"/>
            <a:r>
              <a:rPr lang="en-GB" sz="1400" u="sng" dirty="0">
                <a:solidFill>
                  <a:srgbClr val="0070C0"/>
                </a:solidFill>
                <a:effectLst/>
                <a:latin typeface="Segoe UI" panose="020B0502040204020203" pitchFamily="34" charset="0"/>
                <a:ea typeface="Calibri" panose="020F0502020204030204" pitchFamily="34" charset="0"/>
                <a:hlinkClick r:id="rId2" tooltip="https://gsk.wd5.myworkdayjobs.com/gskcareers/job/uk---london---brentford/clinical-statistical-programmers-to-programming-leaders---uk---eu---us---can---remote_318710-1">
                  <a:extLst>
                    <a:ext uri="{A12FA001-AC4F-418D-AE19-62706E023703}">
                      <ahyp:hlinkClr xmlns:ahyp="http://schemas.microsoft.com/office/drawing/2018/hyperlinkcolor" val="tx"/>
                    </a:ext>
                  </a:extLst>
                </a:hlinkClick>
              </a:rPr>
              <a:t>Req. 318710 – General programmers - Stevenage, GSK House, Home Worker</a:t>
            </a:r>
            <a:endParaRPr lang="en-GB" sz="1400" dirty="0">
              <a:solidFill>
                <a:srgbClr val="0070C0"/>
              </a:solidFill>
              <a:effectLst/>
              <a:latin typeface="Calibri" panose="020F0502020204030204" pitchFamily="34" charset="0"/>
              <a:ea typeface="Calibri" panose="020F0502020204030204" pitchFamily="34" charset="0"/>
            </a:endParaRPr>
          </a:p>
          <a:p>
            <a:pPr algn="l"/>
            <a:r>
              <a:rPr lang="en-GB" sz="1400" u="sng" dirty="0">
                <a:solidFill>
                  <a:srgbClr val="0070C0"/>
                </a:solidFill>
                <a:effectLst/>
                <a:latin typeface="Segoe UI" panose="020B0502040204020203" pitchFamily="34" charset="0"/>
                <a:ea typeface="Calibri" panose="020F0502020204030204" pitchFamily="34" charset="0"/>
                <a:hlinkClick r:id="rId3" tooltip="https://gsk.wd5.myworkdayjobs.com/gskcareers/job/usa---pennsylvania---upper-providence/biostatisticians--multiple-positions-up-to-associate-director---us---uk---eu---canada---remote_318716-5">
                  <a:extLst>
                    <a:ext uri="{A12FA001-AC4F-418D-AE19-62706E023703}">
                      <ahyp:hlinkClr xmlns:ahyp="http://schemas.microsoft.com/office/drawing/2018/hyperlinkcolor" val="tx"/>
                    </a:ext>
                  </a:extLst>
                </a:hlinkClick>
              </a:rPr>
              <a:t>Req. 318716 - General Statistics - Stevenage, GSK House, Home Worker</a:t>
            </a:r>
            <a:endParaRPr lang="en-GB" sz="1400" dirty="0">
              <a:solidFill>
                <a:srgbClr val="0070C0"/>
              </a:solidFill>
              <a:effectLst/>
              <a:latin typeface="Calibri" panose="020F0502020204030204" pitchFamily="34" charset="0"/>
              <a:ea typeface="Calibri" panose="020F0502020204030204" pitchFamily="34" charset="0"/>
            </a:endParaRPr>
          </a:p>
          <a:p>
            <a:pPr algn="l"/>
            <a:r>
              <a:rPr lang="en-GB" sz="1400" dirty="0">
                <a:solidFill>
                  <a:srgbClr val="FFFFFF"/>
                </a:solidFill>
                <a:effectLst/>
                <a:latin typeface="Segoe UI" panose="020B0502040204020203" pitchFamily="34" charset="0"/>
                <a:ea typeface="Calibri" panose="020F0502020204030204" pitchFamily="34" charset="0"/>
              </a:rPr>
              <a:t> </a:t>
            </a:r>
          </a:p>
          <a:p>
            <a:pPr algn="l"/>
            <a:r>
              <a:rPr lang="en-GB" sz="1400" b="0" i="0" dirty="0">
                <a:solidFill>
                  <a:srgbClr val="494949"/>
                </a:solidFill>
                <a:effectLst/>
                <a:latin typeface="Arial Body"/>
              </a:rPr>
              <a:t>As an Equal Opportunity Employer, we are open to all talent. In the US, we also adhere to Affirmative Action principles. This ensures that all qualified applicants will receive equal consideration for employment without regard to neurodiversity, race/ethnicity, colour, national origin, religion, gender, pregnancy, marital status, sexual orientation, gender identity/expression, age, disability, genetic information, military service, covered/protected veteran status or any other federal, state or local protected class*(*US only).</a:t>
            </a:r>
            <a:endParaRPr lang="en-US" sz="1400" dirty="0">
              <a:solidFill>
                <a:srgbClr val="FFFFFF"/>
              </a:solidFill>
              <a:effectLst/>
              <a:latin typeface="Arial Body"/>
              <a:ea typeface="Calibri" panose="020F0502020204030204" pitchFamily="34" charset="0"/>
            </a:endParaRPr>
          </a:p>
        </p:txBody>
      </p:sp>
      <p:sp>
        <p:nvSpPr>
          <p:cNvPr id="12" name="TextBox 11">
            <a:extLst>
              <a:ext uri="{FF2B5EF4-FFF2-40B4-BE49-F238E27FC236}">
                <a16:creationId xmlns:a16="http://schemas.microsoft.com/office/drawing/2014/main" id="{ACE3FACB-CCF1-4A9E-9E5A-200B15A5A519}"/>
              </a:ext>
            </a:extLst>
          </p:cNvPr>
          <p:cNvSpPr txBox="1"/>
          <p:nvPr/>
        </p:nvSpPr>
        <p:spPr>
          <a:xfrm>
            <a:off x="365125" y="5409458"/>
            <a:ext cx="11460163" cy="400110"/>
          </a:xfrm>
          <a:prstGeom prst="rect">
            <a:avLst/>
          </a:prstGeom>
          <a:noFill/>
        </p:spPr>
        <p:txBody>
          <a:bodyPr wrap="square">
            <a:spAutoFit/>
          </a:bodyPr>
          <a:lstStyle/>
          <a:p>
            <a:pPr algn="ctr"/>
            <a:r>
              <a:rPr lang="en-US" sz="2000" b="1" dirty="0">
                <a:latin typeface="Arial Body"/>
                <a:ea typeface="Calibri" panose="020F0502020204030204" pitchFamily="34" charset="0"/>
              </a:rPr>
              <a:t>J</a:t>
            </a:r>
            <a:r>
              <a:rPr lang="en-US" sz="2000" b="1" dirty="0">
                <a:effectLst/>
                <a:latin typeface="Arial Body"/>
                <a:ea typeface="Calibri" panose="020F0502020204030204" pitchFamily="34" charset="0"/>
              </a:rPr>
              <a:t>oin us at this exciting moment in our journey to get Ahead Together</a:t>
            </a:r>
            <a:endParaRPr lang="en-GB" sz="2000" b="1" dirty="0">
              <a:latin typeface="Arial Body"/>
            </a:endParaRPr>
          </a:p>
        </p:txBody>
      </p:sp>
    </p:spTree>
    <p:extLst>
      <p:ext uri="{BB962C8B-B14F-4D97-AF65-F5344CB8AC3E}">
        <p14:creationId xmlns:p14="http://schemas.microsoft.com/office/powerpoint/2010/main" val="12074198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50ED92-1D7D-4A6F-A498-956921BC51AE}"/>
              </a:ext>
            </a:extLst>
          </p:cNvPr>
          <p:cNvSpPr>
            <a:spLocks noGrp="1"/>
          </p:cNvSpPr>
          <p:nvPr>
            <p:ph type="sldNum" sz="quarter" idx="22"/>
          </p:nvPr>
        </p:nvSpPr>
        <p:spPr/>
        <p:txBody>
          <a:bodyPr/>
          <a:lstStyle/>
          <a:p>
            <a:fld id="{9F9F533D-B52E-4A2F-BF72-0ADD2D94BD75}" type="slidenum">
              <a:rPr lang="en-GB" smtClean="0"/>
              <a:pPr/>
              <a:t>9</a:t>
            </a:fld>
            <a:endParaRPr lang="en-GB"/>
          </a:p>
        </p:txBody>
      </p:sp>
      <p:sp>
        <p:nvSpPr>
          <p:cNvPr id="7" name="Title 6">
            <a:extLst>
              <a:ext uri="{FF2B5EF4-FFF2-40B4-BE49-F238E27FC236}">
                <a16:creationId xmlns:a16="http://schemas.microsoft.com/office/drawing/2014/main" id="{38D72340-381E-4E93-8BC5-5E2A42B4745D}"/>
              </a:ext>
            </a:extLst>
          </p:cNvPr>
          <p:cNvSpPr>
            <a:spLocks noGrp="1"/>
          </p:cNvSpPr>
          <p:nvPr>
            <p:ph type="title"/>
          </p:nvPr>
        </p:nvSpPr>
        <p:spPr/>
        <p:txBody>
          <a:bodyPr/>
          <a:lstStyle/>
          <a:p>
            <a:r>
              <a:rPr lang="en-GB" dirty="0"/>
              <a:t>Where are our Global Research &amp; Development sites</a:t>
            </a:r>
          </a:p>
        </p:txBody>
      </p:sp>
      <p:pic>
        <p:nvPicPr>
          <p:cNvPr id="6" name="Picture 5">
            <a:extLst>
              <a:ext uri="{FF2B5EF4-FFF2-40B4-BE49-F238E27FC236}">
                <a16:creationId xmlns:a16="http://schemas.microsoft.com/office/drawing/2014/main" id="{B0EDDB4F-DC05-42F1-B20A-E0F623DF42FE}"/>
              </a:ext>
            </a:extLst>
          </p:cNvPr>
          <p:cNvPicPr>
            <a:picLocks noChangeAspect="1"/>
          </p:cNvPicPr>
          <p:nvPr/>
        </p:nvPicPr>
        <p:blipFill>
          <a:blip r:embed="rId2"/>
          <a:stretch>
            <a:fillRect/>
          </a:stretch>
        </p:blipFill>
        <p:spPr>
          <a:xfrm>
            <a:off x="249283" y="825872"/>
            <a:ext cx="6219825" cy="1019175"/>
          </a:xfrm>
          <a:prstGeom prst="rect">
            <a:avLst/>
          </a:prstGeom>
        </p:spPr>
      </p:pic>
      <p:pic>
        <p:nvPicPr>
          <p:cNvPr id="3" name="Picture 2">
            <a:extLst>
              <a:ext uri="{FF2B5EF4-FFF2-40B4-BE49-F238E27FC236}">
                <a16:creationId xmlns:a16="http://schemas.microsoft.com/office/drawing/2014/main" id="{DEE1D6B6-7188-4024-A6E8-0B8FFE277E22}"/>
              </a:ext>
            </a:extLst>
          </p:cNvPr>
          <p:cNvPicPr>
            <a:picLocks noChangeAspect="1"/>
          </p:cNvPicPr>
          <p:nvPr/>
        </p:nvPicPr>
        <p:blipFill>
          <a:blip r:embed="rId3"/>
          <a:stretch>
            <a:fillRect/>
          </a:stretch>
        </p:blipFill>
        <p:spPr>
          <a:xfrm>
            <a:off x="365125" y="1997144"/>
            <a:ext cx="11696700" cy="3657600"/>
          </a:xfrm>
          <a:prstGeom prst="rect">
            <a:avLst/>
          </a:prstGeom>
        </p:spPr>
      </p:pic>
    </p:spTree>
    <p:extLst>
      <p:ext uri="{BB962C8B-B14F-4D97-AF65-F5344CB8AC3E}">
        <p14:creationId xmlns:p14="http://schemas.microsoft.com/office/powerpoint/2010/main" val="3433550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SK ">
  <a:themeElements>
    <a:clrScheme name="GSK_Template_2022">
      <a:dk1>
        <a:srgbClr val="000000"/>
      </a:dk1>
      <a:lt1>
        <a:sysClr val="window" lastClr="FFFFFF"/>
      </a:lt1>
      <a:dk2>
        <a:srgbClr val="F36633"/>
      </a:dk2>
      <a:lt2>
        <a:srgbClr val="959595"/>
      </a:lt2>
      <a:accent1>
        <a:srgbClr val="6658A6"/>
      </a:accent1>
      <a:accent2>
        <a:srgbClr val="E21860"/>
      </a:accent2>
      <a:accent3>
        <a:srgbClr val="69B445"/>
      </a:accent3>
      <a:accent4>
        <a:srgbClr val="244EA2"/>
      </a:accent4>
      <a:accent5>
        <a:srgbClr val="FFC709"/>
      </a:accent5>
      <a:accent6>
        <a:srgbClr val="DC4133"/>
      </a:accent6>
      <a:hlink>
        <a:srgbClr val="000000"/>
      </a:hlink>
      <a:folHlink>
        <a:srgbClr val="F0EFED"/>
      </a:folHlink>
    </a:clrScheme>
    <a:fontScheme name="GSK_Template_2022">
      <a:majorFont>
        <a:latin typeface="Arial"/>
        <a:ea typeface=""/>
        <a:cs typeface="Noto Sans"/>
      </a:majorFont>
      <a:minorFont>
        <a:latin typeface="Arial"/>
        <a:ea typeface=""/>
        <a:cs typeface="Noto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noFill/>
          <a:headEnd/>
          <a:tailEnd/>
        </a:ln>
        <a:effectLst/>
      </a:spPr>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defPPr marL="285750" indent="-285750" algn="l" eaLnBrk="0" fontAlgn="auto" hangingPunct="0">
          <a:spcBef>
            <a:spcPts val="300"/>
          </a:spcBef>
          <a:spcAft>
            <a:spcPts val="300"/>
          </a:spcAft>
          <a:buClr>
            <a:schemeClr val="tx2"/>
          </a:buClr>
          <a:buSzPct val="110000"/>
          <a:buFont typeface="Arial" panose="020B0604020202020204" pitchFamily="34" charset="0"/>
          <a:buChar char="•"/>
          <a:defRPr sz="1600" kern="0"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9050" cap="rnd">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180000" rIns="180000" bIns="180000" rtlCol="0">
        <a:normAutofit/>
      </a:bodyPr>
      <a:lstStyle>
        <a:defPPr marL="285750" indent="-285750" algn="l">
          <a:spcBef>
            <a:spcPts val="300"/>
          </a:spcBef>
          <a:spcAft>
            <a:spcPts val="300"/>
          </a:spcAft>
          <a:buClr>
            <a:schemeClr val="tx2"/>
          </a:buClr>
          <a:buSzPct val="110000"/>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esentation3" id="{1FC64C42-FD31-4645-8EA4-F7F1E0B32C5A}" vid="{75B4F402-4C66-47F2-964F-78688538E0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4BC6DF68C5A244A13FDA4252EDAF8F" ma:contentTypeVersion="14" ma:contentTypeDescription="Create a new document." ma:contentTypeScope="" ma:versionID="a802f44656b64750c0ab6a3906a8d3e0">
  <xsd:schema xmlns:xsd="http://www.w3.org/2001/XMLSchema" xmlns:xs="http://www.w3.org/2001/XMLSchema" xmlns:p="http://schemas.microsoft.com/office/2006/metadata/properties" xmlns:ns3="c24a5abd-cd1f-4f68-9403-85a437ee3089" xmlns:ns4="afc25eae-7b86-4f3b-9310-4016d3b8f8d3" targetNamespace="http://schemas.microsoft.com/office/2006/metadata/properties" ma:root="true" ma:fieldsID="116b65c592ff5157a4372c8237939650" ns3:_="" ns4:_="">
    <xsd:import namespace="c24a5abd-cd1f-4f68-9403-85a437ee3089"/>
    <xsd:import namespace="afc25eae-7b86-4f3b-9310-4016d3b8f8d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4a5abd-cd1f-4f68-9403-85a437ee30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fc25eae-7b86-4f3b-9310-4016d3b8f8d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01D8F4-8DBD-4CD5-9FC1-07126BD039BC}">
  <ds:schemaRefs>
    <ds:schemaRef ds:uri="http://schemas.microsoft.com/sharepoint/v3/contenttype/forms"/>
  </ds:schemaRefs>
</ds:datastoreItem>
</file>

<file path=customXml/itemProps2.xml><?xml version="1.0" encoding="utf-8"?>
<ds:datastoreItem xmlns:ds="http://schemas.openxmlformats.org/officeDocument/2006/customXml" ds:itemID="{9EBD49F9-CDF5-4572-B15F-BB2D08124D1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78DDDCE-189F-4203-8F85-E33A8BB811C1}">
  <ds:schemaRefs>
    <ds:schemaRef ds:uri="afc25eae-7b86-4f3b-9310-4016d3b8f8d3"/>
    <ds:schemaRef ds:uri="c24a5abd-cd1f-4f68-9403-85a437ee30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GSK PowerPoint Template Widescreen</Template>
  <TotalTime>518</TotalTime>
  <Words>1516</Words>
  <PresentationFormat>Widescreen</PresentationFormat>
  <Paragraphs>101</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Arial Body</vt:lpstr>
      <vt:lpstr>Calibri</vt:lpstr>
      <vt:lpstr>GSK Precision</vt:lpstr>
      <vt:lpstr>GSK Precision Light</vt:lpstr>
      <vt:lpstr>Segoe UI</vt:lpstr>
      <vt:lpstr>GSK </vt:lpstr>
      <vt:lpstr>PowerPoint Presentation</vt:lpstr>
      <vt:lpstr>Why GSK</vt:lpstr>
      <vt:lpstr>Who are GSK</vt:lpstr>
      <vt:lpstr>Commercial</vt:lpstr>
      <vt:lpstr>Vaccines</vt:lpstr>
      <vt:lpstr>Global Supply Chain</vt:lpstr>
      <vt:lpstr>Research &amp; Development</vt:lpstr>
      <vt:lpstr>We have roles within our R&amp;D organisation</vt:lpstr>
      <vt:lpstr>Where are our Global Research &amp; Development sites</vt:lpstr>
      <vt:lpstr>Where are our UK Research &amp; Development sites</vt:lpstr>
      <vt:lpstr>Where are these UK R&amp;D Jobs based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2021-07-16T10:41:19Z</dcterms:created>
  <dcterms:modified xsi:type="dcterms:W3CDTF">2022-06-28T06:22:59Z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0x0101000B4BC6DF68C5A244A13FDA4252EDAF8F</vt:lpwstr>
  </property>
</Properties>
</file>